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4" r:id="rId4"/>
    <p:sldId id="289" r:id="rId5"/>
    <p:sldId id="290" r:id="rId6"/>
    <p:sldId id="291" r:id="rId7"/>
    <p:sldId id="292" r:id="rId8"/>
    <p:sldId id="278" r:id="rId9"/>
    <p:sldId id="265" r:id="rId10"/>
    <p:sldId id="285" r:id="rId11"/>
    <p:sldId id="286" r:id="rId12"/>
    <p:sldId id="287" r:id="rId13"/>
    <p:sldId id="288" r:id="rId14"/>
    <p:sldId id="279" r:id="rId15"/>
    <p:sldId id="293" r:id="rId16"/>
    <p:sldId id="294" r:id="rId17"/>
    <p:sldId id="295" r:id="rId18"/>
    <p:sldId id="296" r:id="rId19"/>
    <p:sldId id="297" r:id="rId20"/>
    <p:sldId id="298" r:id="rId21"/>
    <p:sldId id="299" r:id="rId22"/>
    <p:sldId id="300" r:id="rId23"/>
    <p:sldId id="301" r:id="rId24"/>
    <p:sldId id="302" r:id="rId25"/>
    <p:sldId id="303" r:id="rId26"/>
    <p:sldId id="266" r:id="rId27"/>
    <p:sldId id="304" r:id="rId28"/>
    <p:sldId id="305" r:id="rId29"/>
    <p:sldId id="280" r:id="rId30"/>
    <p:sldId id="267" r:id="rId31"/>
    <p:sldId id="306" r:id="rId32"/>
    <p:sldId id="307" r:id="rId33"/>
    <p:sldId id="308" r:id="rId34"/>
    <p:sldId id="281" r:id="rId35"/>
    <p:sldId id="268" r:id="rId36"/>
    <p:sldId id="309" r:id="rId37"/>
    <p:sldId id="310" r:id="rId38"/>
    <p:sldId id="311" r:id="rId39"/>
    <p:sldId id="282" r:id="rId40"/>
    <p:sldId id="269" r:id="rId41"/>
    <p:sldId id="312" r:id="rId42"/>
    <p:sldId id="313" r:id="rId43"/>
    <p:sldId id="283" r:id="rId44"/>
    <p:sldId id="270" r:id="rId45"/>
    <p:sldId id="314" r:id="rId46"/>
    <p:sldId id="315" r:id="rId47"/>
    <p:sldId id="316" r:id="rId48"/>
    <p:sldId id="284" r:id="rId49"/>
    <p:sldId id="271" r:id="rId50"/>
    <p:sldId id="272" r:id="rId51"/>
    <p:sldId id="273"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02CF02-02EF-4BDE-ACD5-DD77BAAE77C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4756863-69F6-479F-BB6B-9CBC02D876FE}"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02CF02-02EF-4BDE-ACD5-DD77BAAE77CE}"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756863-69F6-479F-BB6B-9CBC02D876FE}" type="datetimeFigureOut">
              <a:rPr lang="ru-RU" smtClean="0"/>
              <a:pPr/>
              <a:t>11.04.2018</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202CF02-02EF-4BDE-ACD5-DD77BAAE77C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ПСИХОЛОГО-ПЕДАГОГІЧНИЙ СУПРОВІД Д</a:t>
            </a:r>
            <a:r>
              <a:rPr lang="uk-UA" dirty="0" smtClean="0"/>
              <a:t>ІТЕЙ З ОСОБЛИВИМИ ОСВІТНІМИ ПОТРЕБАМИ</a:t>
            </a:r>
            <a:endParaRPr lang="ru-RU" dirty="0"/>
          </a:p>
        </p:txBody>
      </p:sp>
      <p:sp>
        <p:nvSpPr>
          <p:cNvPr id="3" name="Подзаголовок 2"/>
          <p:cNvSpPr>
            <a:spLocks noGrp="1"/>
          </p:cNvSpPr>
          <p:nvPr>
            <p:ph type="subTitle" idx="1"/>
          </p:nvPr>
        </p:nvSpPr>
        <p:spPr>
          <a:xfrm>
            <a:off x="3419872" y="3685032"/>
            <a:ext cx="5074904" cy="2192240"/>
          </a:xfrm>
        </p:spPr>
        <p:txBody>
          <a:bodyPr>
            <a:noAutofit/>
          </a:bodyPr>
          <a:lstStyle/>
          <a:p>
            <a:r>
              <a:rPr lang="uk-UA" sz="2400" b="1" i="1" dirty="0" smtClean="0"/>
              <a:t>Не можна вимагати від дитини неможливого – до певного рівня і певного кола знань різні діти йдуть по різному</a:t>
            </a:r>
            <a:r>
              <a:rPr lang="uk-UA" sz="2400" dirty="0" smtClean="0"/>
              <a:t>.       </a:t>
            </a:r>
            <a:r>
              <a:rPr lang="uk-UA" sz="2400" i="1" dirty="0" smtClean="0"/>
              <a:t>   В.О.Сухомлинський</a:t>
            </a:r>
            <a:endParaRPr lang="ru-R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4122784"/>
          </a:xfrm>
        </p:spPr>
        <p:txBody>
          <a:bodyPr/>
          <a:lstStyle/>
          <a:p>
            <a:pPr marL="0" indent="0">
              <a:buNone/>
            </a:pPr>
            <a:r>
              <a:rPr lang="ru-RU" sz="3200" dirty="0" err="1"/>
              <a:t>Основна</a:t>
            </a:r>
            <a:r>
              <a:rPr lang="ru-RU" sz="3200" dirty="0"/>
              <a:t> </a:t>
            </a:r>
            <a:r>
              <a:rPr lang="ru-RU" sz="3200" dirty="0" err="1"/>
              <a:t>особливість</a:t>
            </a:r>
            <a:r>
              <a:rPr lang="ru-RU" sz="3200" dirty="0"/>
              <a:t> </a:t>
            </a:r>
            <a:r>
              <a:rPr lang="ru-RU" sz="3200" dirty="0" err="1"/>
              <a:t>розвитку</a:t>
            </a:r>
            <a:r>
              <a:rPr lang="ru-RU" sz="3200" dirty="0"/>
              <a:t> </a:t>
            </a:r>
            <a:r>
              <a:rPr lang="ru-RU" sz="3200" dirty="0" err="1"/>
              <a:t>дитини</a:t>
            </a:r>
            <a:r>
              <a:rPr lang="ru-RU" sz="3200" dirty="0"/>
              <a:t> </a:t>
            </a:r>
            <a:r>
              <a:rPr lang="ru-RU" sz="3600" dirty="0"/>
              <a:t>- </a:t>
            </a:r>
            <a:r>
              <a:rPr lang="ru-RU" dirty="0" err="1"/>
              <a:t>уповільнення</a:t>
            </a:r>
            <a:r>
              <a:rPr lang="ru-RU" dirty="0"/>
              <a:t> </a:t>
            </a:r>
            <a:r>
              <a:rPr lang="ru-RU" u="sng" dirty="0"/>
              <a:t>темпу </a:t>
            </a:r>
            <a:r>
              <a:rPr lang="ru-RU" u="sng" dirty="0" err="1"/>
              <a:t>формування</a:t>
            </a:r>
            <a:r>
              <a:rPr lang="ru-RU" u="sng" dirty="0"/>
              <a:t> </a:t>
            </a:r>
            <a:r>
              <a:rPr lang="ru-RU" dirty="0" err="1"/>
              <a:t>пізнавальної</a:t>
            </a:r>
            <a:r>
              <a:rPr lang="ru-RU" dirty="0"/>
              <a:t> та </a:t>
            </a:r>
            <a:r>
              <a:rPr lang="ru-RU" dirty="0" err="1"/>
              <a:t>емоційної</a:t>
            </a:r>
            <a:r>
              <a:rPr lang="ru-RU" dirty="0"/>
              <a:t> сфер з </a:t>
            </a:r>
            <a:r>
              <a:rPr lang="ru-RU" dirty="0" err="1"/>
              <a:t>фіксацією</a:t>
            </a:r>
            <a:r>
              <a:rPr lang="ru-RU" dirty="0"/>
              <a:t> на </a:t>
            </a:r>
            <a:r>
              <a:rPr lang="ru-RU" dirty="0" err="1"/>
              <a:t>більш</a:t>
            </a:r>
            <a:r>
              <a:rPr lang="ru-RU" dirty="0"/>
              <a:t> </a:t>
            </a:r>
            <a:r>
              <a:rPr lang="ru-RU" dirty="0" err="1"/>
              <a:t>ранніх</a:t>
            </a:r>
            <a:r>
              <a:rPr lang="ru-RU" dirty="0"/>
              <a:t> </a:t>
            </a:r>
            <a:r>
              <a:rPr lang="ru-RU" dirty="0" err="1"/>
              <a:t>вікових</a:t>
            </a:r>
            <a:r>
              <a:rPr lang="ru-RU" dirty="0"/>
              <a:t> </a:t>
            </a:r>
            <a:r>
              <a:rPr lang="ru-RU" dirty="0" err="1"/>
              <a:t>етапах</a:t>
            </a:r>
            <a:r>
              <a:rPr lang="ru-RU" dirty="0"/>
              <a:t> </a:t>
            </a:r>
            <a:r>
              <a:rPr lang="ru-RU" i="1" dirty="0"/>
              <a:t>(</a:t>
            </a:r>
            <a:r>
              <a:rPr lang="ru-RU" i="1" dirty="0" err="1"/>
              <a:t>В.В.Лебединський</a:t>
            </a:r>
            <a:r>
              <a:rPr lang="ru-RU" i="1" dirty="0"/>
              <a:t>).</a:t>
            </a:r>
          </a:p>
          <a:p>
            <a:endParaRPr lang="ru-RU" dirty="0"/>
          </a:p>
        </p:txBody>
      </p:sp>
    </p:spTree>
    <p:extLst>
      <p:ext uri="{BB962C8B-B14F-4D97-AF65-F5344CB8AC3E}">
        <p14:creationId xmlns:p14="http://schemas.microsoft.com/office/powerpoint/2010/main" val="340774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4986880"/>
          </a:xfrm>
        </p:spPr>
        <p:txBody>
          <a:bodyPr>
            <a:normAutofit/>
          </a:bodyPr>
          <a:lstStyle/>
          <a:p>
            <a:pPr algn="ctr">
              <a:buNone/>
            </a:pPr>
            <a:r>
              <a:rPr lang="uk-UA" dirty="0"/>
              <a:t>Позитивні моменти:</a:t>
            </a:r>
          </a:p>
          <a:p>
            <a:r>
              <a:rPr lang="uk-UA" dirty="0" err="1"/>
              <a:t>Научуваність</a:t>
            </a:r>
            <a:r>
              <a:rPr lang="uk-UA" dirty="0"/>
              <a:t> збережена</a:t>
            </a:r>
          </a:p>
          <a:p>
            <a:r>
              <a:rPr lang="uk-UA" dirty="0"/>
              <a:t>Логічні процеси аналізу, синтезу, здатності узагальнювати, виділяти головне та розуміти прихований зміст формуються (</a:t>
            </a:r>
            <a:r>
              <a:rPr lang="uk-UA" sz="2400" dirty="0"/>
              <a:t>хоча і дещо пізніше, ніж у більшості звичайних дітей</a:t>
            </a:r>
            <a:r>
              <a:rPr lang="uk-UA" dirty="0"/>
              <a:t>)</a:t>
            </a:r>
          </a:p>
          <a:p>
            <a:r>
              <a:rPr lang="uk-UA" dirty="0"/>
              <a:t>Успішно засвоюють загальноосвітню програму навчання при незначних </a:t>
            </a:r>
            <a:r>
              <a:rPr lang="uk-UA" dirty="0" err="1"/>
              <a:t>адаптаціях</a:t>
            </a:r>
            <a:r>
              <a:rPr lang="uk-UA" dirty="0"/>
              <a:t> навчальних підходів та методів викладання</a:t>
            </a:r>
          </a:p>
          <a:p>
            <a:endParaRPr lang="ru-RU" dirty="0"/>
          </a:p>
        </p:txBody>
      </p:sp>
    </p:spTree>
    <p:extLst>
      <p:ext uri="{BB962C8B-B14F-4D97-AF65-F5344CB8AC3E}">
        <p14:creationId xmlns:p14="http://schemas.microsoft.com/office/powerpoint/2010/main" val="228761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418928"/>
          </a:xfrm>
        </p:spPr>
        <p:txBody>
          <a:bodyPr>
            <a:normAutofit fontScale="85000" lnSpcReduction="10000"/>
          </a:bodyPr>
          <a:lstStyle/>
          <a:p>
            <a:pPr algn="ctr">
              <a:buNone/>
            </a:pPr>
            <a:r>
              <a:rPr lang="uk-UA" dirty="0"/>
              <a:t>Труднощі:</a:t>
            </a:r>
          </a:p>
          <a:p>
            <a:r>
              <a:rPr lang="uk-UA" dirty="0"/>
              <a:t>Незрілість емоційно-вольової сфери,труднощі самоконтролю за діяльністю</a:t>
            </a:r>
          </a:p>
          <a:p>
            <a:r>
              <a:rPr lang="uk-UA" dirty="0"/>
              <a:t>Зниження обсягу уваги</a:t>
            </a:r>
          </a:p>
          <a:p>
            <a:r>
              <a:rPr lang="uk-UA" dirty="0"/>
              <a:t>Втомлюваність</a:t>
            </a:r>
          </a:p>
          <a:p>
            <a:r>
              <a:rPr lang="uk-UA" dirty="0"/>
              <a:t>Зниження самостійності пізнавальних процесів</a:t>
            </a:r>
          </a:p>
          <a:p>
            <a:r>
              <a:rPr lang="uk-UA" dirty="0"/>
              <a:t>Уповільненість процесів обмірковування та переробки інформації</a:t>
            </a:r>
          </a:p>
          <a:p>
            <a:r>
              <a:rPr lang="uk-UA" dirty="0"/>
              <a:t>Недостатній розвиток мовних засобів (не завжди, але часто)</a:t>
            </a:r>
          </a:p>
          <a:p>
            <a:pPr algn="ctr">
              <a:buNone/>
            </a:pPr>
            <a:r>
              <a:rPr lang="uk-UA" dirty="0" err="1"/>
              <a:t>Вторинно</a:t>
            </a:r>
            <a:r>
              <a:rPr lang="uk-UA" dirty="0"/>
              <a:t> виникають: </a:t>
            </a:r>
          </a:p>
          <a:p>
            <a:r>
              <a:rPr lang="uk-UA" dirty="0"/>
              <a:t>Невпевненість у собі, зниження настрою та плаксивість, негативізм, низька мотивація до навчання … </a:t>
            </a:r>
          </a:p>
          <a:p>
            <a:endParaRPr lang="ru-RU" dirty="0"/>
          </a:p>
        </p:txBody>
      </p:sp>
    </p:spTree>
    <p:extLst>
      <p:ext uri="{BB962C8B-B14F-4D97-AF65-F5344CB8AC3E}">
        <p14:creationId xmlns:p14="http://schemas.microsoft.com/office/powerpoint/2010/main" val="1385612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418928"/>
          </a:xfrm>
        </p:spPr>
        <p:txBody>
          <a:bodyPr>
            <a:normAutofit fontScale="92500" lnSpcReduction="20000"/>
          </a:bodyPr>
          <a:lstStyle/>
          <a:p>
            <a:pPr algn="ctr">
              <a:buNone/>
            </a:pPr>
            <a:r>
              <a:rPr lang="uk-UA" sz="3600" dirty="0"/>
              <a:t>Особливі потреби:</a:t>
            </a:r>
          </a:p>
          <a:p>
            <a:r>
              <a:rPr lang="uk-UA" dirty="0"/>
              <a:t>Організація середовища із мінімумом відволікаючих факторів</a:t>
            </a:r>
          </a:p>
          <a:p>
            <a:r>
              <a:rPr lang="uk-UA" dirty="0"/>
              <a:t>Незначне спрощення навчальних завдань</a:t>
            </a:r>
          </a:p>
          <a:p>
            <a:r>
              <a:rPr lang="uk-UA" dirty="0"/>
              <a:t>Надання часу на обмірковування завдань та самостійного виконання</a:t>
            </a:r>
          </a:p>
          <a:p>
            <a:r>
              <a:rPr lang="uk-UA" dirty="0"/>
              <a:t>Надання допомоги у вигляді повторення завдання та перевірки його розуміння, підбадьорювання, навідних питань, незначних підказок, пауз</a:t>
            </a:r>
          </a:p>
          <a:p>
            <a:r>
              <a:rPr lang="uk-UA" dirty="0"/>
              <a:t>Запобігання перевтомленню, оптимальна частота зміни видів діяльності</a:t>
            </a:r>
          </a:p>
          <a:p>
            <a:r>
              <a:rPr lang="uk-UA" dirty="0"/>
              <a:t>Програми навчання та підручники, рекомендовані для дітей шкільного віку із ЗПР або адаптація загальноосвітніх</a:t>
            </a:r>
            <a:endParaRPr lang="ru-RU" dirty="0"/>
          </a:p>
          <a:p>
            <a:endParaRPr lang="ru-RU" dirty="0"/>
          </a:p>
        </p:txBody>
      </p:sp>
    </p:spTree>
    <p:extLst>
      <p:ext uri="{BB962C8B-B14F-4D97-AF65-F5344CB8AC3E}">
        <p14:creationId xmlns:p14="http://schemas.microsoft.com/office/powerpoint/2010/main" val="66351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183880" cy="1051560"/>
          </a:xfrm>
        </p:spPr>
        <p:txBody>
          <a:bodyPr/>
          <a:lstStyle/>
          <a:p>
            <a:r>
              <a:rPr lang="uk-UA" dirty="0" smtClean="0"/>
              <a:t>Поради педагогу</a:t>
            </a:r>
            <a:endParaRPr lang="ru-RU" dirty="0"/>
          </a:p>
        </p:txBody>
      </p:sp>
      <p:sp>
        <p:nvSpPr>
          <p:cNvPr id="3" name="Содержимое 2"/>
          <p:cNvSpPr>
            <a:spLocks noGrp="1"/>
          </p:cNvSpPr>
          <p:nvPr>
            <p:ph idx="1"/>
          </p:nvPr>
        </p:nvSpPr>
        <p:spPr>
          <a:xfrm>
            <a:off x="502920" y="530351"/>
            <a:ext cx="8183880" cy="5408975"/>
          </a:xfrm>
        </p:spPr>
        <p:txBody>
          <a:bodyPr>
            <a:normAutofit fontScale="70000" lnSpcReduction="20000"/>
          </a:bodyPr>
          <a:lstStyle/>
          <a:p>
            <a:r>
              <a:rPr lang="uk-UA" dirty="0" smtClean="0"/>
              <a:t>Зосередьте </a:t>
            </a:r>
            <a:r>
              <a:rPr lang="uk-UA" dirty="0" smtClean="0"/>
              <a:t>увагу на сильних сторонах і спирайтеся на них у процесі навчання. </a:t>
            </a:r>
            <a:endParaRPr lang="ru-RU" dirty="0" smtClean="0"/>
          </a:p>
          <a:p>
            <a:r>
              <a:rPr lang="uk-UA" dirty="0" smtClean="0"/>
              <a:t>Подавайте </a:t>
            </a:r>
            <a:r>
              <a:rPr lang="uk-UA" dirty="0" smtClean="0"/>
              <a:t>зміст навчального матеріалу невеликими частинами, використовуючи </a:t>
            </a:r>
            <a:r>
              <a:rPr lang="uk-UA" dirty="0" err="1" smtClean="0"/>
              <a:t>мультисенсорний</a:t>
            </a:r>
            <a:r>
              <a:rPr lang="uk-UA" dirty="0" smtClean="0"/>
              <a:t> підхід. </a:t>
            </a:r>
            <a:endParaRPr lang="ru-RU" dirty="0" smtClean="0"/>
          </a:p>
          <a:p>
            <a:r>
              <a:rPr lang="uk-UA" dirty="0" smtClean="0"/>
              <a:t>Заохочуйте</a:t>
            </a:r>
            <a:r>
              <a:rPr lang="uk-UA" dirty="0" smtClean="0"/>
              <a:t>, підтримуйте позитивну мотивацію навчання. </a:t>
            </a:r>
            <a:endParaRPr lang="ru-RU" dirty="0" smtClean="0"/>
          </a:p>
          <a:p>
            <a:r>
              <a:rPr lang="uk-UA" dirty="0" smtClean="0"/>
              <a:t>Дещо </a:t>
            </a:r>
            <a:r>
              <a:rPr lang="uk-UA" dirty="0" smtClean="0"/>
              <a:t>сповільніть темп навчання. </a:t>
            </a:r>
            <a:endParaRPr lang="ru-RU" dirty="0" smtClean="0"/>
          </a:p>
          <a:p>
            <a:r>
              <a:rPr lang="uk-UA" dirty="0" smtClean="0"/>
              <a:t>Розчленовуйте </a:t>
            </a:r>
            <a:r>
              <a:rPr lang="uk-UA" dirty="0" smtClean="0"/>
              <a:t>завдання на окремі невеликі частини.</a:t>
            </a:r>
            <a:endParaRPr lang="ru-RU" dirty="0" smtClean="0"/>
          </a:p>
          <a:p>
            <a:r>
              <a:rPr lang="uk-UA" dirty="0" smtClean="0"/>
              <a:t>Практикуйте </a:t>
            </a:r>
            <a:r>
              <a:rPr lang="uk-UA" dirty="0" smtClean="0"/>
              <a:t>прикладне застосування набутих знань. </a:t>
            </a:r>
            <a:endParaRPr lang="ru-RU" dirty="0" smtClean="0"/>
          </a:p>
          <a:p>
            <a:r>
              <a:rPr lang="uk-UA" dirty="0" smtClean="0"/>
              <a:t>Спільно </a:t>
            </a:r>
            <a:r>
              <a:rPr lang="uk-UA" dirty="0" err="1" smtClean="0"/>
              <a:t>покроково</a:t>
            </a:r>
            <a:r>
              <a:rPr lang="uk-UA" dirty="0" smtClean="0"/>
              <a:t> аналізуйте виконання завдання.</a:t>
            </a:r>
            <a:endParaRPr lang="ru-RU" dirty="0" smtClean="0"/>
          </a:p>
          <a:p>
            <a:r>
              <a:rPr lang="uk-UA" dirty="0" smtClean="0"/>
              <a:t>Урізноманітнюйте </a:t>
            </a:r>
            <a:r>
              <a:rPr lang="uk-UA" dirty="0" smtClean="0"/>
              <a:t>навчальну діяльність, однак, забезпечуйте плавний перехід від одних видів діяльності до інших.</a:t>
            </a:r>
            <a:endParaRPr lang="ru-RU" dirty="0" smtClean="0"/>
          </a:p>
          <a:p>
            <a:r>
              <a:rPr lang="uk-UA" dirty="0" smtClean="0"/>
              <a:t>Завдання </a:t>
            </a:r>
            <a:r>
              <a:rPr lang="uk-UA" dirty="0" smtClean="0"/>
              <a:t>мають відповідати можливостям та виключати відчуття стійких невдач. </a:t>
            </a:r>
            <a:endParaRPr lang="ru-RU" dirty="0" smtClean="0"/>
          </a:p>
          <a:p>
            <a:r>
              <a:rPr lang="uk-UA" dirty="0" smtClean="0"/>
              <a:t>Надавайте </a:t>
            </a:r>
            <a:r>
              <a:rPr lang="uk-UA" dirty="0" smtClean="0"/>
              <a:t>достатньо часу для виконання завдання та практичного застосування нових умінь і навичок, водночас, надто тривале виконання однієї вправи може стомити дитину. </a:t>
            </a:r>
            <a:endParaRPr lang="ru-RU" dirty="0" smtClean="0"/>
          </a:p>
          <a:p>
            <a:r>
              <a:rPr lang="uk-UA" dirty="0" smtClean="0"/>
              <a:t>Не </a:t>
            </a:r>
            <a:r>
              <a:rPr lang="uk-UA" dirty="0" smtClean="0"/>
              <a:t>перекладайте подолання проблем у навчанні виключно на батьків</a:t>
            </a:r>
            <a:endParaRPr lang="ru-RU"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89240"/>
            <a:ext cx="8183880" cy="805840"/>
          </a:xfrm>
        </p:spPr>
        <p:txBody>
          <a:bodyPr>
            <a:normAutofit fontScale="90000"/>
          </a:bodyPr>
          <a:lstStyle/>
          <a:p>
            <a:r>
              <a:rPr lang="uk-UA" dirty="0" smtClean="0"/>
              <a:t>Діти з порушеннями інтелекту</a:t>
            </a:r>
            <a:endParaRPr lang="ru-RU" dirty="0"/>
          </a:p>
        </p:txBody>
      </p:sp>
      <p:sp>
        <p:nvSpPr>
          <p:cNvPr id="3" name="Объект 2"/>
          <p:cNvSpPr>
            <a:spLocks noGrp="1"/>
          </p:cNvSpPr>
          <p:nvPr>
            <p:ph idx="1"/>
          </p:nvPr>
        </p:nvSpPr>
        <p:spPr>
          <a:xfrm>
            <a:off x="502920" y="530352"/>
            <a:ext cx="8183880" cy="4338808"/>
          </a:xfrm>
        </p:spPr>
        <p:txBody>
          <a:bodyPr/>
          <a:lstStyle/>
          <a:p>
            <a:pPr marL="0" indent="0">
              <a:buNone/>
            </a:pPr>
            <a:r>
              <a:rPr lang="uk-UA" dirty="0"/>
              <a:t>Під інтелектуальними порушеннями ми розуміємо наявність неповного розвитку пізнавальних процесів, ігрової та комунікативної діяльності а також емоційно-вольової сфери, що характеризується стійкістю стану та супроводжується труднощами адаптації.</a:t>
            </a:r>
            <a:endParaRPr lang="ru-RU" dirty="0"/>
          </a:p>
          <a:p>
            <a:endParaRPr lang="ru-RU" dirty="0"/>
          </a:p>
        </p:txBody>
      </p:sp>
    </p:spTree>
    <p:extLst>
      <p:ext uri="{BB962C8B-B14F-4D97-AF65-F5344CB8AC3E}">
        <p14:creationId xmlns:p14="http://schemas.microsoft.com/office/powerpoint/2010/main" val="2104680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lnSpcReduction="10000"/>
          </a:bodyPr>
          <a:lstStyle/>
          <a:p>
            <a:pPr algn="ctr">
              <a:buNone/>
            </a:pPr>
            <a:r>
              <a:rPr lang="uk-UA" dirty="0"/>
              <a:t>Позитивні моменти:</a:t>
            </a:r>
          </a:p>
          <a:p>
            <a:r>
              <a:rPr lang="uk-UA" dirty="0"/>
              <a:t>В більшості випадків збережена працездатність, діти мають інтерес до практичної діяльності</a:t>
            </a:r>
          </a:p>
          <a:p>
            <a:r>
              <a:rPr lang="uk-UA" dirty="0"/>
              <a:t>Діти засвоюють програмовий матеріал за спеціальною програмою, отримують трудові навички</a:t>
            </a:r>
          </a:p>
          <a:p>
            <a:r>
              <a:rPr lang="uk-UA" dirty="0"/>
              <a:t>Успішне виконання завдань на просте відтворення матеріалу</a:t>
            </a:r>
          </a:p>
          <a:p>
            <a:r>
              <a:rPr lang="uk-UA" dirty="0"/>
              <a:t>Особливості легких порушень розумового розвитку добре досліджені, методики навчання розроблені</a:t>
            </a:r>
            <a:endParaRPr lang="ru-RU" dirty="0"/>
          </a:p>
          <a:p>
            <a:endParaRPr lang="ru-RU" dirty="0"/>
          </a:p>
        </p:txBody>
      </p:sp>
    </p:spTree>
    <p:extLst>
      <p:ext uri="{BB962C8B-B14F-4D97-AF65-F5344CB8AC3E}">
        <p14:creationId xmlns:p14="http://schemas.microsoft.com/office/powerpoint/2010/main" val="3119949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634952"/>
          </a:xfrm>
        </p:spPr>
        <p:txBody>
          <a:bodyPr>
            <a:normAutofit fontScale="85000" lnSpcReduction="20000"/>
          </a:bodyPr>
          <a:lstStyle/>
          <a:p>
            <a:pPr algn="ctr">
              <a:buNone/>
            </a:pPr>
            <a:r>
              <a:rPr lang="uk-UA" dirty="0"/>
              <a:t>Труднощі :</a:t>
            </a:r>
          </a:p>
          <a:p>
            <a:r>
              <a:rPr lang="uk-UA" dirty="0"/>
              <a:t>Конкретність мислення</a:t>
            </a:r>
          </a:p>
          <a:p>
            <a:r>
              <a:rPr lang="uk-UA" dirty="0"/>
              <a:t>Стереотипність мислення</a:t>
            </a:r>
          </a:p>
          <a:p>
            <a:r>
              <a:rPr lang="uk-UA" dirty="0"/>
              <a:t>Недостатня самостійність мислення</a:t>
            </a:r>
          </a:p>
          <a:p>
            <a:r>
              <a:rPr lang="uk-UA" dirty="0"/>
              <a:t>Переважання механічної пам'яті, труднощі у запам'ятовуванні та відтворенні матеріалу</a:t>
            </a:r>
          </a:p>
          <a:p>
            <a:r>
              <a:rPr lang="uk-UA" dirty="0"/>
              <a:t>Зменшення обсягу активної уваги</a:t>
            </a:r>
          </a:p>
          <a:p>
            <a:r>
              <a:rPr lang="uk-UA" dirty="0"/>
              <a:t>Труднощі концентрації на завданнях, що вимагають роздумів та вирішення проблемних ситуацій</a:t>
            </a:r>
          </a:p>
          <a:p>
            <a:r>
              <a:rPr lang="uk-UA" dirty="0"/>
              <a:t>Труднощі усвідомлення складних абстрактних понять, прихованого змісту як в літературному матеріалі, так і в соціальних ситуаціях</a:t>
            </a:r>
          </a:p>
          <a:p>
            <a:r>
              <a:rPr lang="uk-UA" dirty="0"/>
              <a:t>Труднощі встановлення причинно-наслідкових зв'язків як в навчальному матеріалі, так і в життєвих подіях</a:t>
            </a:r>
          </a:p>
          <a:p>
            <a:r>
              <a:rPr lang="uk-UA" dirty="0"/>
              <a:t>Порушення мовлення</a:t>
            </a:r>
          </a:p>
          <a:p>
            <a:endParaRPr lang="ru-RU" dirty="0"/>
          </a:p>
        </p:txBody>
      </p:sp>
    </p:spTree>
    <p:extLst>
      <p:ext uri="{BB962C8B-B14F-4D97-AF65-F5344CB8AC3E}">
        <p14:creationId xmlns:p14="http://schemas.microsoft.com/office/powerpoint/2010/main" val="1427355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74912"/>
          </a:xfrm>
        </p:spPr>
        <p:txBody>
          <a:bodyPr>
            <a:normAutofit lnSpcReduction="10000"/>
          </a:bodyPr>
          <a:lstStyle/>
          <a:p>
            <a:pPr algn="ctr">
              <a:buNone/>
            </a:pPr>
            <a:r>
              <a:rPr lang="uk-UA" dirty="0" err="1"/>
              <a:t>Вторинно</a:t>
            </a:r>
            <a:r>
              <a:rPr lang="uk-UA" dirty="0"/>
              <a:t> виникають:</a:t>
            </a:r>
          </a:p>
          <a:p>
            <a:r>
              <a:rPr lang="uk-UA" dirty="0"/>
              <a:t>Протест на навчальну діяльність</a:t>
            </a:r>
          </a:p>
          <a:p>
            <a:r>
              <a:rPr lang="uk-UA" dirty="0"/>
              <a:t>Зниження настрою або підвищення агресивності</a:t>
            </a:r>
          </a:p>
          <a:p>
            <a:r>
              <a:rPr lang="uk-UA" dirty="0"/>
              <a:t>Низький статус в шкільному колективі, можливе цькування</a:t>
            </a:r>
          </a:p>
          <a:p>
            <a:r>
              <a:rPr lang="uk-UA" dirty="0"/>
              <a:t>Труднощі в контролі за емоційними проявами та реалізації потягів призводять до порушень дисципліни</a:t>
            </a:r>
          </a:p>
          <a:p>
            <a:r>
              <a:rPr lang="uk-UA" dirty="0"/>
              <a:t>Довірливість та навіюваність, що призводить до участі в асоціальних групах та </a:t>
            </a:r>
            <a:r>
              <a:rPr lang="uk-UA" dirty="0" err="1"/>
              <a:t>делінквентної</a:t>
            </a:r>
            <a:r>
              <a:rPr lang="uk-UA" dirty="0"/>
              <a:t> поведінки</a:t>
            </a:r>
          </a:p>
          <a:p>
            <a:endParaRPr lang="ru-RU" dirty="0"/>
          </a:p>
        </p:txBody>
      </p:sp>
    </p:spTree>
    <p:extLst>
      <p:ext uri="{BB962C8B-B14F-4D97-AF65-F5344CB8AC3E}">
        <p14:creationId xmlns:p14="http://schemas.microsoft.com/office/powerpoint/2010/main" val="482745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fontScale="85000" lnSpcReduction="10000"/>
          </a:bodyPr>
          <a:lstStyle/>
          <a:p>
            <a:pPr algn="ctr">
              <a:buNone/>
            </a:pPr>
            <a:r>
              <a:rPr lang="uk-UA" dirty="0"/>
              <a:t>Особливі потреби:</a:t>
            </a:r>
          </a:p>
          <a:p>
            <a:r>
              <a:rPr lang="uk-UA" dirty="0"/>
              <a:t>Спеціальне навчання життєвим </a:t>
            </a:r>
            <a:r>
              <a:rPr lang="uk-UA" dirty="0" err="1"/>
              <a:t>компетенціям</a:t>
            </a:r>
            <a:r>
              <a:rPr lang="uk-UA" dirty="0"/>
              <a:t> (СПО).</a:t>
            </a:r>
          </a:p>
          <a:p>
            <a:r>
              <a:rPr lang="uk-UA" dirty="0"/>
              <a:t>Спеціальна програма навчання, розроблена з урахуванням інтелектуальних обмежень. </a:t>
            </a:r>
          </a:p>
          <a:p>
            <a:r>
              <a:rPr lang="uk-UA" dirty="0"/>
              <a:t>Використання спеціальних підручників.</a:t>
            </a:r>
          </a:p>
          <a:p>
            <a:r>
              <a:rPr lang="uk-UA" dirty="0"/>
              <a:t>Спеціальні методики навчання з використанням спрощення та поетапного засвоєння матеріалу, опори на наочність, частих повторень</a:t>
            </a:r>
          </a:p>
          <a:p>
            <a:r>
              <a:rPr lang="uk-UA" dirty="0"/>
              <a:t>Додаткова розвивальна робота з формування словника та зв'язного мовлення</a:t>
            </a:r>
          </a:p>
          <a:p>
            <a:r>
              <a:rPr lang="uk-UA" dirty="0"/>
              <a:t>Послідовне спеціальне навчання трудовим навичкам задля отримання професії</a:t>
            </a:r>
            <a:endParaRPr lang="ru-RU" dirty="0"/>
          </a:p>
          <a:p>
            <a:r>
              <a:rPr lang="uk-UA" dirty="0"/>
              <a:t>Психологічний та соціальний супровід </a:t>
            </a:r>
          </a:p>
          <a:p>
            <a:endParaRPr lang="ru-RU" dirty="0"/>
          </a:p>
        </p:txBody>
      </p:sp>
    </p:spTree>
    <p:extLst>
      <p:ext uri="{BB962C8B-B14F-4D97-AF65-F5344CB8AC3E}">
        <p14:creationId xmlns:p14="http://schemas.microsoft.com/office/powerpoint/2010/main" val="2967765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135608"/>
            <a:ext cx="8183880" cy="821784"/>
          </a:xfrm>
        </p:spPr>
        <p:txBody>
          <a:bodyPr>
            <a:normAutofit fontScale="90000"/>
          </a:bodyPr>
          <a:lstStyle/>
          <a:p>
            <a:r>
              <a:rPr lang="ru-RU" dirty="0" err="1" smtClean="0"/>
              <a:t>Виокремлюють</a:t>
            </a:r>
            <a:r>
              <a:rPr lang="ru-RU" dirty="0" smtClean="0"/>
              <a:t> </a:t>
            </a:r>
            <a:r>
              <a:rPr lang="ru-RU" dirty="0" err="1" smtClean="0"/>
              <a:t>такі</a:t>
            </a:r>
            <a:r>
              <a:rPr lang="ru-RU" dirty="0" smtClean="0"/>
              <a:t> </a:t>
            </a:r>
            <a:r>
              <a:rPr lang="ru-RU" dirty="0" err="1" smtClean="0"/>
              <a:t>категорії</a:t>
            </a:r>
            <a:r>
              <a:rPr lang="ru-RU" dirty="0" smtClean="0"/>
              <a:t> </a:t>
            </a:r>
            <a:r>
              <a:rPr lang="ru-RU" dirty="0" err="1" smtClean="0"/>
              <a:t>дітей</a:t>
            </a:r>
            <a:r>
              <a:rPr lang="ru-RU" dirty="0" smtClean="0"/>
              <a:t> з:</a:t>
            </a:r>
            <a:br>
              <a:rPr lang="ru-RU" dirty="0" smtClean="0"/>
            </a:br>
            <a:endParaRPr lang="ru-RU" dirty="0"/>
          </a:p>
        </p:txBody>
      </p:sp>
      <p:sp>
        <p:nvSpPr>
          <p:cNvPr id="3" name="Содержимое 2"/>
          <p:cNvSpPr>
            <a:spLocks noGrp="1"/>
          </p:cNvSpPr>
          <p:nvPr>
            <p:ph idx="1"/>
          </p:nvPr>
        </p:nvSpPr>
        <p:spPr>
          <a:xfrm>
            <a:off x="395536" y="332656"/>
            <a:ext cx="8327896" cy="5202904"/>
          </a:xfrm>
        </p:spPr>
        <p:txBody>
          <a:bodyPr>
            <a:normAutofit fontScale="92500"/>
          </a:bodyPr>
          <a:lstStyle/>
          <a:p>
            <a:pPr lvl="0" fontAlgn="base"/>
            <a:r>
              <a:rPr lang="ru-RU" dirty="0" err="1" smtClean="0"/>
              <a:t>порушеннями</a:t>
            </a:r>
            <a:r>
              <a:rPr lang="ru-RU" dirty="0" smtClean="0"/>
              <a:t> слуху (</a:t>
            </a:r>
            <a:r>
              <a:rPr lang="ru-RU" dirty="0" err="1" smtClean="0"/>
              <a:t>глухі</a:t>
            </a:r>
            <a:r>
              <a:rPr lang="ru-RU" dirty="0" smtClean="0"/>
              <a:t>, </a:t>
            </a:r>
            <a:r>
              <a:rPr lang="ru-RU" dirty="0" err="1" smtClean="0"/>
              <a:t>оглухлі</a:t>
            </a:r>
            <a:r>
              <a:rPr lang="ru-RU" dirty="0" smtClean="0"/>
              <a:t>, </a:t>
            </a:r>
            <a:r>
              <a:rPr lang="ru-RU" dirty="0" err="1" smtClean="0"/>
              <a:t>зі</a:t>
            </a:r>
            <a:r>
              <a:rPr lang="ru-RU" dirty="0" smtClean="0"/>
              <a:t> </a:t>
            </a:r>
            <a:r>
              <a:rPr lang="ru-RU" dirty="0" err="1" smtClean="0"/>
              <a:t>зниженим</a:t>
            </a:r>
            <a:r>
              <a:rPr lang="ru-RU" dirty="0" smtClean="0"/>
              <a:t> слухом);</a:t>
            </a:r>
          </a:p>
          <a:p>
            <a:pPr lvl="0" fontAlgn="base"/>
            <a:r>
              <a:rPr lang="ru-RU" dirty="0" err="1" smtClean="0"/>
              <a:t>порушеннями</a:t>
            </a:r>
            <a:r>
              <a:rPr lang="ru-RU" dirty="0" smtClean="0"/>
              <a:t> </a:t>
            </a:r>
            <a:r>
              <a:rPr lang="ru-RU" dirty="0" err="1" smtClean="0"/>
              <a:t>зору</a:t>
            </a:r>
            <a:r>
              <a:rPr lang="ru-RU" dirty="0" smtClean="0"/>
              <a:t> (</a:t>
            </a:r>
            <a:r>
              <a:rPr lang="ru-RU" dirty="0" err="1" smtClean="0"/>
              <a:t>сліпі</a:t>
            </a:r>
            <a:r>
              <a:rPr lang="ru-RU" dirty="0" smtClean="0"/>
              <a:t>, </a:t>
            </a:r>
            <a:r>
              <a:rPr lang="ru-RU" dirty="0" err="1" smtClean="0"/>
              <a:t>осліплі</a:t>
            </a:r>
            <a:r>
              <a:rPr lang="ru-RU" dirty="0" smtClean="0"/>
              <a:t>, </a:t>
            </a:r>
            <a:r>
              <a:rPr lang="ru-RU" dirty="0" err="1" smtClean="0"/>
              <a:t>зі</a:t>
            </a:r>
            <a:r>
              <a:rPr lang="ru-RU" dirty="0" smtClean="0"/>
              <a:t> </a:t>
            </a:r>
            <a:r>
              <a:rPr lang="ru-RU" dirty="0" err="1" smtClean="0"/>
              <a:t>зниженим</a:t>
            </a:r>
            <a:r>
              <a:rPr lang="ru-RU" dirty="0" smtClean="0"/>
              <a:t> </a:t>
            </a:r>
            <a:r>
              <a:rPr lang="ru-RU" dirty="0" err="1" smtClean="0"/>
              <a:t>зором</a:t>
            </a:r>
            <a:r>
              <a:rPr lang="ru-RU" dirty="0" smtClean="0"/>
              <a:t>);</a:t>
            </a:r>
          </a:p>
          <a:p>
            <a:pPr lvl="0" fontAlgn="base"/>
            <a:r>
              <a:rPr lang="ru-RU" dirty="0" err="1" smtClean="0"/>
              <a:t>порушеннями</a:t>
            </a:r>
            <a:r>
              <a:rPr lang="ru-RU" dirty="0" smtClean="0"/>
              <a:t> </a:t>
            </a:r>
            <a:r>
              <a:rPr lang="ru-RU" dirty="0" err="1" smtClean="0"/>
              <a:t>інтелекту</a:t>
            </a:r>
            <a:r>
              <a:rPr lang="ru-RU" dirty="0" smtClean="0"/>
              <a:t> (</a:t>
            </a:r>
            <a:r>
              <a:rPr lang="ru-RU" dirty="0" err="1" smtClean="0"/>
              <a:t>розумово</a:t>
            </a:r>
            <a:r>
              <a:rPr lang="ru-RU" dirty="0" smtClean="0"/>
              <a:t> </a:t>
            </a:r>
            <a:r>
              <a:rPr lang="ru-RU" dirty="0" err="1" smtClean="0"/>
              <a:t>відсталі</a:t>
            </a:r>
            <a:r>
              <a:rPr lang="ru-RU" dirty="0" smtClean="0"/>
              <a:t>, </a:t>
            </a:r>
            <a:r>
              <a:rPr lang="ru-RU" dirty="0" err="1" smtClean="0"/>
              <a:t>із</a:t>
            </a:r>
            <a:r>
              <a:rPr lang="ru-RU" dirty="0" smtClean="0"/>
              <a:t> </a:t>
            </a:r>
            <a:r>
              <a:rPr lang="ru-RU" dirty="0" err="1" smtClean="0"/>
              <a:t>затримкою</a:t>
            </a:r>
            <a:r>
              <a:rPr lang="ru-RU" dirty="0" smtClean="0"/>
              <a:t> </a:t>
            </a:r>
            <a:r>
              <a:rPr lang="ru-RU" dirty="0" err="1" smtClean="0"/>
              <a:t>психічного</a:t>
            </a:r>
            <a:r>
              <a:rPr lang="ru-RU" dirty="0" smtClean="0"/>
              <a:t> </a:t>
            </a:r>
            <a:r>
              <a:rPr lang="ru-RU" dirty="0" err="1" smtClean="0"/>
              <a:t>розвитку</a:t>
            </a:r>
            <a:r>
              <a:rPr lang="ru-RU" dirty="0" smtClean="0"/>
              <a:t>);</a:t>
            </a:r>
          </a:p>
          <a:p>
            <a:pPr lvl="0" fontAlgn="base"/>
            <a:r>
              <a:rPr lang="ru-RU" dirty="0" err="1" smtClean="0"/>
              <a:t>мовленнєвими</a:t>
            </a:r>
            <a:r>
              <a:rPr lang="ru-RU" dirty="0" smtClean="0"/>
              <a:t> </a:t>
            </a:r>
            <a:r>
              <a:rPr lang="ru-RU" dirty="0" err="1" smtClean="0"/>
              <a:t>порушеннями</a:t>
            </a:r>
            <a:r>
              <a:rPr lang="ru-RU" dirty="0" smtClean="0"/>
              <a:t>;</a:t>
            </a:r>
          </a:p>
          <a:p>
            <a:pPr lvl="0" fontAlgn="base"/>
            <a:r>
              <a:rPr lang="ru-RU" dirty="0" err="1" smtClean="0"/>
              <a:t>порушеннями</a:t>
            </a:r>
            <a:r>
              <a:rPr lang="ru-RU" dirty="0" smtClean="0"/>
              <a:t> </a:t>
            </a:r>
            <a:r>
              <a:rPr lang="ru-RU" dirty="0" err="1" smtClean="0"/>
              <a:t>опорно-рухового</a:t>
            </a:r>
            <a:r>
              <a:rPr lang="ru-RU" dirty="0" smtClean="0"/>
              <a:t> </a:t>
            </a:r>
            <a:r>
              <a:rPr lang="ru-RU" dirty="0" err="1" smtClean="0"/>
              <a:t>апарату</a:t>
            </a:r>
            <a:r>
              <a:rPr lang="ru-RU" dirty="0" smtClean="0"/>
              <a:t>;</a:t>
            </a:r>
          </a:p>
          <a:p>
            <a:pPr lvl="0" fontAlgn="base"/>
            <a:r>
              <a:rPr lang="ru-RU" dirty="0" smtClean="0"/>
              <a:t>складною структурою </a:t>
            </a:r>
            <a:r>
              <a:rPr lang="ru-RU" dirty="0" err="1" smtClean="0"/>
              <a:t>порушень</a:t>
            </a:r>
            <a:r>
              <a:rPr lang="ru-RU" dirty="0" smtClean="0"/>
              <a:t> (</a:t>
            </a:r>
            <a:r>
              <a:rPr lang="ru-RU" dirty="0" err="1" smtClean="0"/>
              <a:t>розумово</a:t>
            </a:r>
            <a:r>
              <a:rPr lang="ru-RU" dirty="0" smtClean="0"/>
              <a:t> </a:t>
            </a:r>
            <a:r>
              <a:rPr lang="ru-RU" dirty="0" err="1" smtClean="0"/>
              <a:t>відсталі</a:t>
            </a:r>
            <a:r>
              <a:rPr lang="ru-RU" dirty="0" smtClean="0"/>
              <a:t> </a:t>
            </a:r>
            <a:r>
              <a:rPr lang="ru-RU" dirty="0" err="1" smtClean="0"/>
              <a:t>сліпі</a:t>
            </a:r>
            <a:r>
              <a:rPr lang="ru-RU" dirty="0" smtClean="0"/>
              <a:t> </a:t>
            </a:r>
            <a:r>
              <a:rPr lang="ru-RU" dirty="0" err="1" smtClean="0"/>
              <a:t>чи</a:t>
            </a:r>
            <a:r>
              <a:rPr lang="ru-RU" dirty="0" smtClean="0"/>
              <a:t> </a:t>
            </a:r>
            <a:r>
              <a:rPr lang="ru-RU" dirty="0" err="1" smtClean="0"/>
              <a:t>глухі</a:t>
            </a:r>
            <a:r>
              <a:rPr lang="ru-RU" dirty="0" smtClean="0"/>
              <a:t>; </a:t>
            </a:r>
            <a:r>
              <a:rPr lang="ru-RU" dirty="0" err="1" smtClean="0"/>
              <a:t>сліпоглухонімі</a:t>
            </a:r>
            <a:r>
              <a:rPr lang="ru-RU" dirty="0" smtClean="0"/>
              <a:t> та </a:t>
            </a:r>
            <a:r>
              <a:rPr lang="ru-RU" dirty="0" err="1" smtClean="0"/>
              <a:t>ін</a:t>
            </a:r>
            <a:r>
              <a:rPr lang="ru-RU" dirty="0" smtClean="0"/>
              <a:t>.);</a:t>
            </a:r>
          </a:p>
          <a:p>
            <a:r>
              <a:rPr lang="ru-RU" dirty="0" err="1" smtClean="0"/>
              <a:t>емоційно-вольовими</a:t>
            </a:r>
            <a:r>
              <a:rPr lang="ru-RU" dirty="0" smtClean="0"/>
              <a:t> </a:t>
            </a:r>
            <a:r>
              <a:rPr lang="ru-RU" dirty="0" err="1" smtClean="0"/>
              <a:t>порушеннями</a:t>
            </a:r>
            <a:endParaRPr lang="ru-RU" dirty="0" smtClean="0"/>
          </a:p>
          <a:p>
            <a:r>
              <a:rPr lang="ru-RU" dirty="0" smtClean="0"/>
              <a:t>та </a:t>
            </a:r>
            <a:r>
              <a:rPr lang="ru-RU" dirty="0" err="1" smtClean="0"/>
              <a:t>діти</a:t>
            </a:r>
            <a:r>
              <a:rPr lang="ru-RU" dirty="0" smtClean="0"/>
              <a:t> </a:t>
            </a:r>
            <a:r>
              <a:rPr lang="ru-RU" dirty="0" err="1" smtClean="0"/>
              <a:t>з</a:t>
            </a:r>
            <a:r>
              <a:rPr lang="ru-RU" dirty="0" smtClean="0"/>
              <a:t> аутизмом</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lnSpcReduction="10000"/>
          </a:bodyPr>
          <a:lstStyle/>
          <a:p>
            <a:pPr>
              <a:buNone/>
            </a:pPr>
            <a:r>
              <a:rPr lang="uk-UA" dirty="0"/>
              <a:t>Труднощі, що характеризують розвиток дитини при помірних порушеннях розумового розвитку:</a:t>
            </a:r>
          </a:p>
          <a:p>
            <a:r>
              <a:rPr lang="uk-UA" dirty="0"/>
              <a:t>Труднощі формування навичок самостійності</a:t>
            </a:r>
          </a:p>
          <a:p>
            <a:r>
              <a:rPr lang="uk-UA" dirty="0"/>
              <a:t>Обмеження пізнавальних можливостей</a:t>
            </a:r>
          </a:p>
          <a:p>
            <a:r>
              <a:rPr lang="uk-UA" dirty="0"/>
              <a:t>Обмеження мовних засобів</a:t>
            </a:r>
          </a:p>
          <a:p>
            <a:r>
              <a:rPr lang="uk-UA" dirty="0"/>
              <a:t>Значне зниження працездатності</a:t>
            </a:r>
          </a:p>
          <a:p>
            <a:r>
              <a:rPr lang="uk-UA" dirty="0"/>
              <a:t>Недостатній розвиток моторної координації</a:t>
            </a:r>
          </a:p>
          <a:p>
            <a:r>
              <a:rPr lang="uk-UA" dirty="0"/>
              <a:t>Труднощі контролю за емоційними проявами та бажаннями</a:t>
            </a:r>
            <a:endParaRPr lang="ru-RU" dirty="0"/>
          </a:p>
          <a:p>
            <a:endParaRPr lang="ru-RU" dirty="0"/>
          </a:p>
        </p:txBody>
      </p:sp>
    </p:spTree>
    <p:extLst>
      <p:ext uri="{BB962C8B-B14F-4D97-AF65-F5344CB8AC3E}">
        <p14:creationId xmlns:p14="http://schemas.microsoft.com/office/powerpoint/2010/main" val="1061113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fontScale="92500" lnSpcReduction="10000"/>
          </a:bodyPr>
          <a:lstStyle/>
          <a:p>
            <a:pPr algn="ctr">
              <a:buNone/>
            </a:pPr>
            <a:r>
              <a:rPr lang="uk-UA" dirty="0"/>
              <a:t>Позитивні моменти:</a:t>
            </a:r>
          </a:p>
          <a:p>
            <a:pPr marL="0" indent="450850"/>
            <a:r>
              <a:rPr lang="uk-UA" dirty="0"/>
              <a:t>Присутнє розуміння побутового мовлення та елементарне побутове мовлення</a:t>
            </a:r>
          </a:p>
          <a:p>
            <a:pPr marL="0" indent="450850"/>
            <a:r>
              <a:rPr lang="uk-UA" dirty="0"/>
              <a:t>Присутній інтерес або схильність до певної ігрової діяльності</a:t>
            </a:r>
          </a:p>
          <a:p>
            <a:pPr marL="0" indent="450850"/>
            <a:r>
              <a:rPr lang="uk-UA" dirty="0"/>
              <a:t>За умови тривалої адаптації засвоюються соціальні ролі “учень” (вихованець) та будуються відповідні відносини з учителем (вихователем)</a:t>
            </a:r>
          </a:p>
          <a:p>
            <a:pPr marL="0" indent="450850"/>
            <a:r>
              <a:rPr lang="uk-UA" dirty="0"/>
              <a:t>Можливе виконання елементарних завдань, трудових операції, дій з самообслуговування під керівництвом дорослого</a:t>
            </a:r>
            <a:endParaRPr lang="ru-RU" dirty="0"/>
          </a:p>
          <a:p>
            <a:endParaRPr lang="ru-RU" dirty="0"/>
          </a:p>
        </p:txBody>
      </p:sp>
    </p:spTree>
    <p:extLst>
      <p:ext uri="{BB962C8B-B14F-4D97-AF65-F5344CB8AC3E}">
        <p14:creationId xmlns:p14="http://schemas.microsoft.com/office/powerpoint/2010/main" val="3568017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74912"/>
          </a:xfrm>
        </p:spPr>
        <p:txBody>
          <a:bodyPr>
            <a:normAutofit/>
          </a:bodyPr>
          <a:lstStyle/>
          <a:p>
            <a:pPr algn="ctr">
              <a:buNone/>
            </a:pPr>
            <a:r>
              <a:rPr lang="uk-UA" dirty="0"/>
              <a:t>Особливі потреби:</a:t>
            </a:r>
          </a:p>
          <a:p>
            <a:r>
              <a:rPr lang="uk-UA" dirty="0"/>
              <a:t>Модифікація змісту навчально-виховного процесу з акцентом на засвоєння навичок самостійності та соціальної взаємодії</a:t>
            </a:r>
          </a:p>
          <a:p>
            <a:r>
              <a:rPr lang="uk-UA" dirty="0"/>
              <a:t>Збільшення міри допомоги та керівництва дорослого</a:t>
            </a:r>
          </a:p>
          <a:p>
            <a:r>
              <a:rPr lang="uk-UA" dirty="0"/>
              <a:t>Обмеження інтелектуальних та емоційних навантажень, запобігання перевтомленню та </a:t>
            </a:r>
            <a:r>
              <a:rPr lang="uk-UA" dirty="0" err="1"/>
              <a:t>протестним</a:t>
            </a:r>
            <a:r>
              <a:rPr lang="uk-UA" dirty="0"/>
              <a:t> реакціям</a:t>
            </a:r>
            <a:endParaRPr lang="ru-RU" dirty="0"/>
          </a:p>
          <a:p>
            <a:endParaRPr lang="ru-RU" dirty="0"/>
          </a:p>
        </p:txBody>
      </p:sp>
    </p:spTree>
    <p:extLst>
      <p:ext uri="{BB962C8B-B14F-4D97-AF65-F5344CB8AC3E}">
        <p14:creationId xmlns:p14="http://schemas.microsoft.com/office/powerpoint/2010/main" val="1408579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45224"/>
            <a:ext cx="8183880" cy="1051560"/>
          </a:xfrm>
        </p:spPr>
        <p:txBody>
          <a:bodyPr>
            <a:normAutofit fontScale="90000"/>
          </a:bodyPr>
          <a:lstStyle/>
          <a:p>
            <a:r>
              <a:rPr lang="uk-UA" dirty="0" smtClean="0"/>
              <a:t>Діти із стійкими порушеннями шкільних навичок</a:t>
            </a:r>
            <a:endParaRPr lang="ru-RU" dirty="0"/>
          </a:p>
        </p:txBody>
      </p:sp>
      <p:sp>
        <p:nvSpPr>
          <p:cNvPr id="3" name="Объект 2"/>
          <p:cNvSpPr>
            <a:spLocks noGrp="1"/>
          </p:cNvSpPr>
          <p:nvPr>
            <p:ph idx="1"/>
          </p:nvPr>
        </p:nvSpPr>
        <p:spPr/>
        <p:txBody>
          <a:bodyPr>
            <a:normAutofit lnSpcReduction="10000"/>
          </a:bodyPr>
          <a:lstStyle/>
          <a:p>
            <a:r>
              <a:rPr lang="uk-UA" dirty="0"/>
              <a:t>Маємо на увазі стійке порушення навичок рахунку, читання та / або письма при збережених інтелектуальних можливостях</a:t>
            </a:r>
          </a:p>
          <a:p>
            <a:endParaRPr lang="uk-UA" dirty="0"/>
          </a:p>
          <a:p>
            <a:pPr algn="ctr">
              <a:buNone/>
            </a:pPr>
            <a:r>
              <a:rPr lang="uk-UA" dirty="0"/>
              <a:t>Позитивні моменти:</a:t>
            </a:r>
          </a:p>
          <a:p>
            <a:r>
              <a:rPr lang="uk-UA" dirty="0"/>
              <a:t>Збережена </a:t>
            </a:r>
            <a:r>
              <a:rPr lang="uk-UA" dirty="0" err="1"/>
              <a:t>научуваність</a:t>
            </a:r>
            <a:endParaRPr lang="uk-UA" dirty="0"/>
          </a:p>
          <a:p>
            <a:r>
              <a:rPr lang="uk-UA" dirty="0"/>
              <a:t>Можливість напрацювання компенсаторних механізмів та альтернативних засобів</a:t>
            </a:r>
          </a:p>
          <a:p>
            <a:endParaRPr lang="ru-RU" dirty="0"/>
          </a:p>
        </p:txBody>
      </p:sp>
    </p:spTree>
    <p:extLst>
      <p:ext uri="{BB962C8B-B14F-4D97-AF65-F5344CB8AC3E}">
        <p14:creationId xmlns:p14="http://schemas.microsoft.com/office/powerpoint/2010/main" val="1982157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74912"/>
          </a:xfrm>
        </p:spPr>
        <p:txBody>
          <a:bodyPr>
            <a:normAutofit/>
          </a:bodyPr>
          <a:lstStyle/>
          <a:p>
            <a:pPr algn="ctr">
              <a:buNone/>
            </a:pPr>
            <a:r>
              <a:rPr lang="uk-UA" dirty="0"/>
              <a:t>Труднощі:</a:t>
            </a:r>
          </a:p>
          <a:p>
            <a:r>
              <a:rPr lang="uk-UA" dirty="0"/>
              <a:t>Стійкість порушень, обмежена можливість корекції</a:t>
            </a:r>
          </a:p>
          <a:p>
            <a:r>
              <a:rPr lang="uk-UA" dirty="0"/>
              <a:t>Труднощі опрацювання навчального матеріалу з інших дисциплін</a:t>
            </a:r>
          </a:p>
          <a:p>
            <a:pPr>
              <a:buNone/>
            </a:pPr>
            <a:endParaRPr lang="uk-UA" dirty="0"/>
          </a:p>
          <a:p>
            <a:pPr algn="ctr">
              <a:buNone/>
            </a:pPr>
            <a:r>
              <a:rPr lang="uk-UA" dirty="0"/>
              <a:t>Вторинні проблеми:</a:t>
            </a:r>
          </a:p>
          <a:p>
            <a:r>
              <a:rPr lang="uk-UA" dirty="0"/>
              <a:t>Зниження самооцінки </a:t>
            </a:r>
          </a:p>
          <a:p>
            <a:r>
              <a:rPr lang="uk-UA" dirty="0"/>
              <a:t>Втрата навчальної мотивації </a:t>
            </a:r>
          </a:p>
          <a:p>
            <a:r>
              <a:rPr lang="uk-UA" dirty="0"/>
              <a:t>Емоційні страждання та зниження настрою</a:t>
            </a:r>
            <a:endParaRPr lang="ru-RU" dirty="0"/>
          </a:p>
          <a:p>
            <a:endParaRPr lang="ru-RU" dirty="0"/>
          </a:p>
        </p:txBody>
      </p:sp>
    </p:spTree>
    <p:extLst>
      <p:ext uri="{BB962C8B-B14F-4D97-AF65-F5344CB8AC3E}">
        <p14:creationId xmlns:p14="http://schemas.microsoft.com/office/powerpoint/2010/main" val="533829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02904"/>
          </a:xfrm>
        </p:spPr>
        <p:txBody>
          <a:bodyPr/>
          <a:lstStyle/>
          <a:p>
            <a:pPr algn="ctr">
              <a:buNone/>
            </a:pPr>
            <a:r>
              <a:rPr lang="uk-UA" dirty="0"/>
              <a:t>Особливі потреби:</a:t>
            </a:r>
          </a:p>
          <a:p>
            <a:r>
              <a:rPr lang="uk-UA" dirty="0"/>
              <a:t>Індивідуальна навчальна програма з математики (читання, письма)</a:t>
            </a:r>
          </a:p>
          <a:p>
            <a:r>
              <a:rPr lang="uk-UA" dirty="0"/>
              <a:t>Спеціальна робота з формування навичок обчислення (фонематичного слуху, читання, письма)</a:t>
            </a:r>
          </a:p>
          <a:p>
            <a:r>
              <a:rPr lang="uk-UA" dirty="0"/>
              <a:t>Спеціальні дидактичні матеріали, </a:t>
            </a:r>
            <a:r>
              <a:rPr lang="uk-UA" dirty="0" err="1"/>
              <a:t>роздаткові</a:t>
            </a:r>
            <a:r>
              <a:rPr lang="uk-UA" dirty="0"/>
              <a:t> матеріали</a:t>
            </a:r>
            <a:endParaRPr lang="ru-RU" dirty="0"/>
          </a:p>
          <a:p>
            <a:endParaRPr lang="ru-RU" dirty="0"/>
          </a:p>
        </p:txBody>
      </p:sp>
    </p:spTree>
    <p:extLst>
      <p:ext uri="{BB962C8B-B14F-4D97-AF65-F5344CB8AC3E}">
        <p14:creationId xmlns:p14="http://schemas.microsoft.com/office/powerpoint/2010/main" val="3795622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680744"/>
            <a:ext cx="8183880" cy="748652"/>
          </a:xfrm>
        </p:spPr>
        <p:txBody>
          <a:bodyPr/>
          <a:lstStyle/>
          <a:p>
            <a:r>
              <a:rPr lang="ru-RU" dirty="0" err="1" smtClean="0"/>
              <a:t>Діти</a:t>
            </a:r>
            <a:r>
              <a:rPr lang="ru-RU" dirty="0" smtClean="0"/>
              <a:t> </a:t>
            </a:r>
            <a:r>
              <a:rPr lang="ru-RU" dirty="0" err="1" smtClean="0"/>
              <a:t>із</a:t>
            </a:r>
            <a:r>
              <a:rPr lang="ru-RU" dirty="0" smtClean="0"/>
              <a:t> </a:t>
            </a:r>
            <a:r>
              <a:rPr lang="ru-RU" dirty="0" err="1" smtClean="0"/>
              <a:t>порушенням</a:t>
            </a:r>
            <a:r>
              <a:rPr lang="ru-RU" dirty="0" smtClean="0"/>
              <a:t> </a:t>
            </a:r>
            <a:r>
              <a:rPr lang="ru-RU" dirty="0" err="1" smtClean="0"/>
              <a:t>зору</a:t>
            </a:r>
            <a:endParaRPr lang="ru-RU" dirty="0"/>
          </a:p>
        </p:txBody>
      </p:sp>
      <p:sp>
        <p:nvSpPr>
          <p:cNvPr id="3" name="Содержимое 2"/>
          <p:cNvSpPr>
            <a:spLocks noGrp="1"/>
          </p:cNvSpPr>
          <p:nvPr>
            <p:ph idx="1"/>
          </p:nvPr>
        </p:nvSpPr>
        <p:spPr/>
        <p:txBody>
          <a:bodyPr/>
          <a:lstStyle/>
          <a:p>
            <a:r>
              <a:rPr lang="ru-RU" dirty="0" err="1" smtClean="0"/>
              <a:t>Сліп</a:t>
            </a:r>
            <a:r>
              <a:rPr lang="uk-UA" dirty="0" smtClean="0"/>
              <a:t>і -</a:t>
            </a:r>
            <a:r>
              <a:rPr lang="ru-RU" dirty="0" smtClean="0"/>
              <a:t> </a:t>
            </a:r>
            <a:r>
              <a:rPr lang="ru-RU" dirty="0" err="1" smtClean="0"/>
              <a:t>вважаються</a:t>
            </a:r>
            <a:r>
              <a:rPr lang="ru-RU" dirty="0" smtClean="0"/>
              <a:t> особи, у </a:t>
            </a:r>
            <a:r>
              <a:rPr lang="ru-RU" dirty="0" err="1" smtClean="0"/>
              <a:t>яких</a:t>
            </a:r>
            <a:r>
              <a:rPr lang="ru-RU" dirty="0" smtClean="0"/>
              <a:t> </a:t>
            </a:r>
            <a:r>
              <a:rPr lang="ru-RU" dirty="0" err="1" smtClean="0"/>
              <a:t>повністю</a:t>
            </a:r>
            <a:r>
              <a:rPr lang="ru-RU" dirty="0" smtClean="0"/>
              <a:t> </a:t>
            </a:r>
            <a:r>
              <a:rPr lang="ru-RU" dirty="0" err="1" smtClean="0"/>
              <a:t>відсутні</a:t>
            </a:r>
            <a:r>
              <a:rPr lang="ru-RU" dirty="0" smtClean="0"/>
              <a:t> </a:t>
            </a:r>
            <a:r>
              <a:rPr lang="ru-RU" dirty="0" err="1" smtClean="0"/>
              <a:t>зорові</a:t>
            </a:r>
            <a:r>
              <a:rPr lang="ru-RU" dirty="0" smtClean="0"/>
              <a:t> </a:t>
            </a:r>
            <a:r>
              <a:rPr lang="ru-RU" dirty="0" err="1" smtClean="0"/>
              <a:t>відчуття</a:t>
            </a:r>
            <a:r>
              <a:rPr lang="ru-RU" dirty="0" smtClean="0"/>
              <a:t> </a:t>
            </a:r>
            <a:r>
              <a:rPr lang="ru-RU" dirty="0" err="1" smtClean="0"/>
              <a:t>або</a:t>
            </a:r>
            <a:r>
              <a:rPr lang="ru-RU" dirty="0" smtClean="0"/>
              <a:t> ж </a:t>
            </a:r>
            <a:r>
              <a:rPr lang="ru-RU" dirty="0" err="1" smtClean="0"/>
              <a:t>ті</a:t>
            </a:r>
            <a:r>
              <a:rPr lang="ru-RU" dirty="0" smtClean="0"/>
              <a:t>, </a:t>
            </a:r>
            <a:r>
              <a:rPr lang="ru-RU" dirty="0" err="1" smtClean="0"/>
              <a:t>котрі</a:t>
            </a:r>
            <a:r>
              <a:rPr lang="ru-RU" dirty="0" smtClean="0"/>
              <a:t> </a:t>
            </a:r>
            <a:r>
              <a:rPr lang="ru-RU" dirty="0" err="1" smtClean="0"/>
              <a:t>мають</a:t>
            </a:r>
            <a:r>
              <a:rPr lang="ru-RU" dirty="0" smtClean="0"/>
              <a:t> </a:t>
            </a:r>
            <a:r>
              <a:rPr lang="ru-RU" dirty="0" err="1" smtClean="0"/>
              <a:t>лише</a:t>
            </a:r>
            <a:r>
              <a:rPr lang="ru-RU" dirty="0" smtClean="0"/>
              <a:t> </a:t>
            </a:r>
            <a:r>
              <a:rPr lang="ru-RU" dirty="0" err="1" smtClean="0"/>
              <a:t>незначну</a:t>
            </a:r>
            <a:r>
              <a:rPr lang="ru-RU" dirty="0" smtClean="0"/>
              <a:t> </a:t>
            </a:r>
            <a:r>
              <a:rPr lang="ru-RU" dirty="0" err="1" smtClean="0"/>
              <a:t>частку</a:t>
            </a:r>
            <a:r>
              <a:rPr lang="ru-RU" dirty="0" smtClean="0"/>
              <a:t> </a:t>
            </a:r>
            <a:r>
              <a:rPr lang="ru-RU" dirty="0" err="1" smtClean="0"/>
              <a:t>світловідчуттів</a:t>
            </a:r>
            <a:r>
              <a:rPr lang="ru-RU" dirty="0" smtClean="0"/>
              <a:t> (</a:t>
            </a:r>
            <a:r>
              <a:rPr lang="ru-RU" dirty="0" err="1" smtClean="0"/>
              <a:t>гострота</a:t>
            </a:r>
            <a:r>
              <a:rPr lang="ru-RU" dirty="0" smtClean="0"/>
              <a:t> </a:t>
            </a:r>
            <a:r>
              <a:rPr lang="ru-RU" dirty="0" err="1" smtClean="0"/>
              <a:t>зору</a:t>
            </a:r>
            <a:r>
              <a:rPr lang="ru-RU" dirty="0" smtClean="0"/>
              <a:t> до 0,004).</a:t>
            </a:r>
          </a:p>
          <a:p>
            <a:r>
              <a:rPr lang="ru-RU" dirty="0" err="1" smtClean="0"/>
              <a:t>Слабозорі</a:t>
            </a:r>
            <a:r>
              <a:rPr lang="ru-RU" dirty="0" smtClean="0"/>
              <a:t> – </a:t>
            </a:r>
            <a:r>
              <a:rPr lang="ru-RU" dirty="0" err="1" smtClean="0"/>
              <a:t>ті</a:t>
            </a:r>
            <a:r>
              <a:rPr lang="ru-RU" dirty="0" smtClean="0"/>
              <a:t>, </a:t>
            </a:r>
            <a:r>
              <a:rPr lang="ru-RU" dirty="0" err="1" smtClean="0"/>
              <a:t>хто</a:t>
            </a:r>
            <a:r>
              <a:rPr lang="ru-RU" dirty="0" smtClean="0"/>
              <a:t> </a:t>
            </a:r>
            <a:r>
              <a:rPr lang="ru-RU" dirty="0" err="1" smtClean="0"/>
              <a:t>має</a:t>
            </a:r>
            <a:r>
              <a:rPr lang="ru-RU" dirty="0" smtClean="0"/>
              <a:t> </a:t>
            </a:r>
            <a:r>
              <a:rPr lang="ru-RU" dirty="0" err="1" smtClean="0"/>
              <a:t>значне</a:t>
            </a:r>
            <a:r>
              <a:rPr lang="ru-RU" dirty="0" smtClean="0"/>
              <a:t> </a:t>
            </a:r>
            <a:r>
              <a:rPr lang="ru-RU" dirty="0" err="1" smtClean="0"/>
              <a:t>зниження</a:t>
            </a:r>
            <a:r>
              <a:rPr lang="ru-RU" dirty="0" smtClean="0"/>
              <a:t> </a:t>
            </a:r>
            <a:r>
              <a:rPr lang="ru-RU" dirty="0" err="1" smtClean="0"/>
              <a:t>зору</a:t>
            </a:r>
            <a:r>
              <a:rPr lang="ru-RU" dirty="0" smtClean="0"/>
              <a:t> (в межах </a:t>
            </a:r>
            <a:r>
              <a:rPr lang="ru-RU" dirty="0" err="1" smtClean="0"/>
              <a:t>від</a:t>
            </a:r>
            <a:r>
              <a:rPr lang="ru-RU" dirty="0" smtClean="0"/>
              <a:t> 0,05 до 0,2 при </a:t>
            </a:r>
            <a:r>
              <a:rPr lang="ru-RU" dirty="0" err="1" smtClean="0"/>
              <a:t>використанні</a:t>
            </a:r>
            <a:r>
              <a:rPr lang="ru-RU" dirty="0" smtClean="0"/>
              <a:t> </a:t>
            </a:r>
            <a:r>
              <a:rPr lang="ru-RU" dirty="0" err="1" smtClean="0"/>
              <a:t>коригуючих</a:t>
            </a:r>
            <a:r>
              <a:rPr lang="ru-RU" dirty="0" smtClean="0"/>
              <a:t> </a:t>
            </a:r>
            <a:r>
              <a:rPr lang="ru-RU" dirty="0" err="1" smtClean="0"/>
              <a:t>окулярів</a:t>
            </a:r>
            <a:r>
              <a:rPr lang="ru-RU" dirty="0" smtClean="0"/>
              <a:t>).</a:t>
            </a:r>
            <a:endParaRPr lang="ru-RU" dirty="0"/>
          </a:p>
        </p:txBody>
      </p:sp>
      <p:pic>
        <p:nvPicPr>
          <p:cNvPr id="22530" name="Picture 2" descr="http://myfamilydoctor.ru/wp-content/uploads/2015/04/myopia-children-320x250.jpg"/>
          <p:cNvPicPr>
            <a:picLocks noChangeAspect="1" noChangeArrowheads="1"/>
          </p:cNvPicPr>
          <p:nvPr/>
        </p:nvPicPr>
        <p:blipFill>
          <a:blip r:embed="rId2" cstate="print"/>
          <a:srcRect/>
          <a:stretch>
            <a:fillRect/>
          </a:stretch>
        </p:blipFill>
        <p:spPr bwMode="auto">
          <a:xfrm>
            <a:off x="3000364" y="3714752"/>
            <a:ext cx="2833686" cy="2080987"/>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562944"/>
          </a:xfrm>
        </p:spPr>
        <p:txBody>
          <a:bodyPr>
            <a:normAutofit fontScale="85000" lnSpcReduction="20000"/>
          </a:bodyPr>
          <a:lstStyle/>
          <a:p>
            <a:pPr algn="ctr">
              <a:buNone/>
            </a:pPr>
            <a:r>
              <a:rPr lang="uk-UA" dirty="0"/>
              <a:t>Позитивні моменти:</a:t>
            </a:r>
          </a:p>
          <a:p>
            <a:r>
              <a:rPr lang="uk-UA" dirty="0"/>
              <a:t>При збережених інтелектуальних можливостях активно розвивається мовлення та вербальне мислення.</a:t>
            </a:r>
          </a:p>
          <a:p>
            <a:r>
              <a:rPr lang="uk-UA" dirty="0"/>
              <a:t>Розроблена велика кількість засобів корекції та допоміжних технічних </a:t>
            </a:r>
            <a:r>
              <a:rPr lang="uk-UA" dirty="0" smtClean="0"/>
              <a:t>засобів</a:t>
            </a:r>
          </a:p>
          <a:p>
            <a:endParaRPr lang="ru-RU" dirty="0"/>
          </a:p>
          <a:p>
            <a:pPr algn="ctr">
              <a:buNone/>
            </a:pPr>
            <a:r>
              <a:rPr lang="uk-UA" dirty="0"/>
              <a:t>Труднощі відповідно до глибини порушень зорової функції </a:t>
            </a:r>
          </a:p>
          <a:p>
            <a:r>
              <a:rPr lang="uk-UA" dirty="0"/>
              <a:t>Порушене або відсутнє зорове сприйняття</a:t>
            </a:r>
          </a:p>
          <a:p>
            <a:r>
              <a:rPr lang="uk-UA" dirty="0"/>
              <a:t>Ускладнене формування просторових уявлень</a:t>
            </a:r>
          </a:p>
          <a:p>
            <a:r>
              <a:rPr lang="uk-UA" dirty="0"/>
              <a:t>Обмежене або неточне уявлення про явища оточуючого світу, неточне використання термінів</a:t>
            </a:r>
          </a:p>
          <a:p>
            <a:r>
              <a:rPr lang="uk-UA" dirty="0"/>
              <a:t>Порушення уяви</a:t>
            </a:r>
          </a:p>
          <a:p>
            <a:r>
              <a:rPr lang="uk-UA" dirty="0"/>
              <a:t>Ускладнене самостійне орієнтування в просторі</a:t>
            </a:r>
          </a:p>
          <a:p>
            <a:r>
              <a:rPr lang="uk-UA" dirty="0"/>
              <a:t>Моторна незграбність</a:t>
            </a:r>
          </a:p>
          <a:p>
            <a:endParaRPr lang="ru-RU" dirty="0"/>
          </a:p>
        </p:txBody>
      </p:sp>
    </p:spTree>
    <p:extLst>
      <p:ext uri="{BB962C8B-B14F-4D97-AF65-F5344CB8AC3E}">
        <p14:creationId xmlns:p14="http://schemas.microsoft.com/office/powerpoint/2010/main" val="2472497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418928"/>
          </a:xfrm>
        </p:spPr>
        <p:txBody>
          <a:bodyPr>
            <a:normAutofit fontScale="92500" lnSpcReduction="20000"/>
          </a:bodyPr>
          <a:lstStyle/>
          <a:p>
            <a:pPr algn="ctr">
              <a:buNone/>
            </a:pPr>
            <a:r>
              <a:rPr lang="uk-UA" dirty="0"/>
              <a:t>Особливі потреби відповідно до глибини порушень:</a:t>
            </a:r>
          </a:p>
          <a:p>
            <a:r>
              <a:rPr lang="uk-UA" dirty="0"/>
              <a:t>Технічні засоби та прилаштування</a:t>
            </a:r>
          </a:p>
          <a:p>
            <a:r>
              <a:rPr lang="uk-UA" dirty="0"/>
              <a:t>Додаткове освітлення робочого місця</a:t>
            </a:r>
          </a:p>
          <a:p>
            <a:r>
              <a:rPr lang="uk-UA" dirty="0"/>
              <a:t>Дозування зорового навантаження</a:t>
            </a:r>
          </a:p>
          <a:p>
            <a:r>
              <a:rPr lang="uk-UA" dirty="0"/>
              <a:t>Спеціальні підручники (звеличеним шрифтом або </a:t>
            </a:r>
            <a:r>
              <a:rPr lang="uk-UA" dirty="0" err="1"/>
              <a:t>шифтом</a:t>
            </a:r>
            <a:r>
              <a:rPr lang="uk-UA" dirty="0"/>
              <a:t> </a:t>
            </a:r>
            <a:r>
              <a:rPr lang="uk-UA" dirty="0" err="1"/>
              <a:t>Брайля</a:t>
            </a:r>
            <a:r>
              <a:rPr lang="uk-UA" dirty="0"/>
              <a:t>) та посібники</a:t>
            </a:r>
          </a:p>
          <a:p>
            <a:r>
              <a:rPr lang="uk-UA" dirty="0"/>
              <a:t>Пристосування приміщення (позначки)</a:t>
            </a:r>
          </a:p>
          <a:p>
            <a:r>
              <a:rPr lang="uk-UA" dirty="0"/>
              <a:t>Спеціальна </a:t>
            </a:r>
            <a:r>
              <a:rPr lang="uk-UA" dirty="0" err="1"/>
              <a:t>корекційно-розвиткова</a:t>
            </a:r>
            <a:r>
              <a:rPr lang="uk-UA" dirty="0"/>
              <a:t> робота з формування зорового сприйняття або компенсаторних функцій (тактильне сприйняття)</a:t>
            </a:r>
          </a:p>
          <a:p>
            <a:r>
              <a:rPr lang="uk-UA" dirty="0"/>
              <a:t>Спеціальне навчання користуванню допоміжними засобами</a:t>
            </a:r>
          </a:p>
          <a:p>
            <a:r>
              <a:rPr lang="uk-UA" dirty="0"/>
              <a:t>Супровід асистентом дитини</a:t>
            </a:r>
          </a:p>
          <a:p>
            <a:endParaRPr lang="ru-RU" dirty="0"/>
          </a:p>
        </p:txBody>
      </p:sp>
    </p:spTree>
    <p:extLst>
      <p:ext uri="{BB962C8B-B14F-4D97-AF65-F5344CB8AC3E}">
        <p14:creationId xmlns:p14="http://schemas.microsoft.com/office/powerpoint/2010/main" val="3078279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45224"/>
            <a:ext cx="8183880" cy="1051560"/>
          </a:xfrm>
        </p:spPr>
        <p:txBody>
          <a:bodyPr/>
          <a:lstStyle/>
          <a:p>
            <a:r>
              <a:rPr lang="uk-UA" dirty="0" smtClean="0"/>
              <a:t>Поради педагогу</a:t>
            </a:r>
            <a:endParaRPr lang="ru-RU" dirty="0"/>
          </a:p>
        </p:txBody>
      </p:sp>
      <p:sp>
        <p:nvSpPr>
          <p:cNvPr id="3" name="Содержимое 2"/>
          <p:cNvSpPr>
            <a:spLocks noGrp="1"/>
          </p:cNvSpPr>
          <p:nvPr>
            <p:ph idx="1"/>
          </p:nvPr>
        </p:nvSpPr>
        <p:spPr>
          <a:xfrm>
            <a:off x="502920" y="530352"/>
            <a:ext cx="8183880" cy="5274912"/>
          </a:xfrm>
        </p:spPr>
        <p:txBody>
          <a:bodyPr>
            <a:noAutofit/>
          </a:bodyPr>
          <a:lstStyle/>
          <a:p>
            <a:r>
              <a:rPr lang="uk-UA" sz="1510" spc="-100" dirty="0" smtClean="0"/>
              <a:t>Через </a:t>
            </a:r>
            <a:r>
              <a:rPr lang="uk-UA" sz="1510" spc="-100" dirty="0" smtClean="0"/>
              <a:t>кожні 10-15 хвилин дитина має 1-2 хвилини перепочити, роблячи спеціальні вправи. </a:t>
            </a:r>
            <a:endParaRPr lang="ru-RU" sz="1510" spc="-100" dirty="0" smtClean="0"/>
          </a:p>
          <a:p>
            <a:r>
              <a:rPr lang="uk-UA" sz="1510" spc="-100" dirty="0" smtClean="0"/>
              <a:t>Освітлення </a:t>
            </a:r>
            <a:r>
              <a:rPr lang="uk-UA" sz="1510" spc="-100" dirty="0" smtClean="0"/>
              <a:t>робочого місці має бути не менше 75-100 </a:t>
            </a:r>
            <a:r>
              <a:rPr lang="uk-UA" sz="1510" spc="-100" dirty="0" err="1" smtClean="0"/>
              <a:t>кд</a:t>
            </a:r>
            <a:r>
              <a:rPr lang="uk-UA" sz="1510" spc="-100" dirty="0" smtClean="0"/>
              <a:t>/м2 . </a:t>
            </a:r>
            <a:endParaRPr lang="ru-RU" sz="1510" spc="-100" dirty="0" smtClean="0"/>
          </a:p>
          <a:p>
            <a:r>
              <a:rPr lang="uk-UA" sz="1510" spc="-100" dirty="0" smtClean="0"/>
              <a:t>Приберіть </a:t>
            </a:r>
            <a:r>
              <a:rPr lang="uk-UA" sz="1510" spc="-100" dirty="0" smtClean="0"/>
              <a:t>усі перешкоди на шляху до робочого місця дитини. </a:t>
            </a:r>
            <a:endParaRPr lang="ru-RU" sz="1510" spc="-100" dirty="0" smtClean="0"/>
          </a:p>
          <a:p>
            <a:r>
              <a:rPr lang="uk-UA" sz="1510" spc="-100" dirty="0" smtClean="0"/>
              <a:t>В </a:t>
            </a:r>
            <a:r>
              <a:rPr lang="uk-UA" sz="1510" spc="-100" dirty="0" smtClean="0"/>
              <a:t>унаочненнях доцільно збільшити штифт, фон зробити не білим, а світло-жовтим чи світло-зеленим.</a:t>
            </a:r>
            <a:endParaRPr lang="ru-RU" sz="1510" spc="-100" dirty="0" smtClean="0"/>
          </a:p>
          <a:p>
            <a:r>
              <a:rPr lang="uk-UA" sz="1510" spc="-100" dirty="0" smtClean="0"/>
              <a:t>Пишучи </a:t>
            </a:r>
            <a:r>
              <a:rPr lang="uk-UA" sz="1510" spc="-100" dirty="0" smtClean="0"/>
              <a:t>на дошці, намагайтеся розташовувати матеріал так, щоб в дитини він не зливався в суцільну лінію. З'ясуйте, написи яким кольором дитина бачить краще. </a:t>
            </a:r>
            <a:endParaRPr lang="ru-RU" sz="1510" spc="-100" dirty="0" smtClean="0"/>
          </a:p>
          <a:p>
            <a:r>
              <a:rPr lang="uk-UA" sz="1510" spc="-100" dirty="0" smtClean="0"/>
              <a:t>Давайте </a:t>
            </a:r>
            <a:r>
              <a:rPr lang="uk-UA" sz="1510" spc="-100" dirty="0" smtClean="0"/>
              <a:t>можливість підійти до дошки чи унаочнення, щоб краще роздивитися написане. </a:t>
            </a:r>
            <a:endParaRPr lang="ru-RU" sz="1510" spc="-100" dirty="0" smtClean="0"/>
          </a:p>
          <a:p>
            <a:r>
              <a:rPr lang="uk-UA" sz="1510" spc="-100" dirty="0" smtClean="0"/>
              <a:t>Озвучуйте </a:t>
            </a:r>
            <a:r>
              <a:rPr lang="uk-UA" sz="1510" spc="-100" dirty="0" smtClean="0"/>
              <a:t>все, що пишете. дублюйте </a:t>
            </a:r>
            <a:r>
              <a:rPr lang="uk-UA" sz="1510" spc="-100" dirty="0" err="1" smtClean="0"/>
              <a:t>роздатковим</a:t>
            </a:r>
            <a:r>
              <a:rPr lang="uk-UA" sz="1510" spc="-100" dirty="0" smtClean="0"/>
              <a:t> матеріалом. </a:t>
            </a:r>
            <a:endParaRPr lang="ru-RU" sz="1510" spc="-100" dirty="0" smtClean="0"/>
          </a:p>
          <a:p>
            <a:r>
              <a:rPr lang="uk-UA" sz="1510" spc="-100" dirty="0" smtClean="0"/>
              <a:t>Зверніть </a:t>
            </a:r>
            <a:r>
              <a:rPr lang="uk-UA" sz="1510" spc="-100" dirty="0" smtClean="0"/>
              <a:t>увагу на якість </a:t>
            </a:r>
            <a:r>
              <a:rPr lang="uk-UA" sz="1510" spc="-100" dirty="0" err="1" smtClean="0"/>
              <a:t>роздаткового</a:t>
            </a:r>
            <a:r>
              <a:rPr lang="uk-UA" sz="1510" spc="-100" dirty="0" smtClean="0"/>
              <a:t> матеріалу: має бути матовий, а не глянцевий папір, шрифт великим і контрастним. </a:t>
            </a:r>
            <a:endParaRPr lang="ru-RU" sz="1510" spc="-100" dirty="0" smtClean="0"/>
          </a:p>
          <a:p>
            <a:r>
              <a:rPr lang="uk-UA" sz="1510" spc="-100" dirty="0" smtClean="0"/>
              <a:t>Дитині </a:t>
            </a:r>
            <a:r>
              <a:rPr lang="uk-UA" sz="1510" spc="-100" dirty="0" smtClean="0"/>
              <a:t>з порушенням зору потрібно більше часу на виконання вправ, читання</a:t>
            </a:r>
            <a:endParaRPr lang="ru-RU" sz="1510" spc="-100" dirty="0" smtClean="0"/>
          </a:p>
          <a:p>
            <a:r>
              <a:rPr lang="uk-UA" sz="1510" spc="-100" dirty="0" smtClean="0"/>
              <a:t>Частіше </a:t>
            </a:r>
            <a:r>
              <a:rPr lang="uk-UA" sz="1510" spc="-100" dirty="0" smtClean="0"/>
              <a:t>перевіряйте розуміння матеріалу, який подається на занятті. </a:t>
            </a:r>
            <a:endParaRPr lang="ru-RU" sz="1510" spc="-100" dirty="0" smtClean="0"/>
          </a:p>
          <a:p>
            <a:r>
              <a:rPr lang="uk-UA" sz="1510" spc="-100" dirty="0" smtClean="0"/>
              <a:t>Стежте </a:t>
            </a:r>
            <a:r>
              <a:rPr lang="uk-UA" sz="1510" spc="-100" dirty="0" smtClean="0"/>
              <a:t>за поставою, водночас, не обмежуйте дитину, коли вона надто близько підносить малюнки або тексти до очей.</a:t>
            </a:r>
            <a:endParaRPr lang="ru-RU" sz="1510" spc="-100" dirty="0" smtClean="0"/>
          </a:p>
          <a:p>
            <a:r>
              <a:rPr lang="uk-UA" sz="1510" spc="-100" dirty="0" smtClean="0"/>
              <a:t>Дитина </a:t>
            </a:r>
            <a:r>
              <a:rPr lang="uk-UA" sz="1510" spc="-100" dirty="0" smtClean="0"/>
              <a:t>може погано бачити вираз вашого обличчя і не розуміти, що ви звертаєтеся саме до неї. Краще підійти до дитини, і торкаючись її, звернутися на ім'я. </a:t>
            </a:r>
            <a:endParaRPr lang="ru-RU" sz="1510" spc="-100" dirty="0" smtClean="0"/>
          </a:p>
          <a:p>
            <a:r>
              <a:rPr lang="uk-UA" sz="1510" spc="-100" dirty="0" smtClean="0"/>
              <a:t>Не </a:t>
            </a:r>
            <a:r>
              <a:rPr lang="uk-UA" sz="1510" spc="-100" dirty="0" smtClean="0"/>
              <a:t>робіть зайвих рухів і не затуляйте джерело світла, не використовуйте невербальні засоби спілкування (кивання головою, рухи рук тощо)</a:t>
            </a:r>
            <a:endParaRPr lang="ru-RU" sz="1510" spc="-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77836"/>
            <a:ext cx="8183880" cy="1051560"/>
          </a:xfrm>
        </p:spPr>
        <p:txBody>
          <a:bodyPr/>
          <a:lstStyle/>
          <a:p>
            <a:r>
              <a:rPr lang="ru-RU" dirty="0" err="1" smtClean="0"/>
              <a:t>Мовленнєві</a:t>
            </a:r>
            <a:r>
              <a:rPr lang="ru-RU" dirty="0" smtClean="0"/>
              <a:t> </a:t>
            </a:r>
            <a:r>
              <a:rPr lang="ru-RU" dirty="0" err="1" smtClean="0"/>
              <a:t>порушення</a:t>
            </a:r>
            <a:r>
              <a:rPr lang="ru-RU" dirty="0" smtClean="0"/>
              <a:t> </a:t>
            </a:r>
            <a:endParaRPr lang="ru-RU" dirty="0"/>
          </a:p>
        </p:txBody>
      </p:sp>
      <p:sp>
        <p:nvSpPr>
          <p:cNvPr id="3" name="Содержимое 2"/>
          <p:cNvSpPr>
            <a:spLocks noGrp="1"/>
          </p:cNvSpPr>
          <p:nvPr>
            <p:ph idx="1"/>
          </p:nvPr>
        </p:nvSpPr>
        <p:spPr>
          <a:xfrm>
            <a:off x="502920" y="428604"/>
            <a:ext cx="8183880" cy="5572164"/>
          </a:xfrm>
        </p:spPr>
        <p:txBody>
          <a:bodyPr>
            <a:normAutofit fontScale="77500" lnSpcReduction="20000"/>
          </a:bodyPr>
          <a:lstStyle/>
          <a:p>
            <a:r>
              <a:rPr lang="ru-RU" dirty="0" err="1" smtClean="0"/>
              <a:t>дисфонія</a:t>
            </a:r>
            <a:r>
              <a:rPr lang="ru-RU" dirty="0" smtClean="0"/>
              <a:t> та </a:t>
            </a:r>
            <a:r>
              <a:rPr lang="ru-RU" dirty="0" err="1" smtClean="0"/>
              <a:t>афонія</a:t>
            </a:r>
            <a:r>
              <a:rPr lang="ru-RU" dirty="0" smtClean="0"/>
              <a:t> (</a:t>
            </a:r>
            <a:r>
              <a:rPr lang="ru-RU" dirty="0" err="1" smtClean="0"/>
              <a:t>порушення</a:t>
            </a:r>
            <a:r>
              <a:rPr lang="ru-RU" dirty="0" smtClean="0"/>
              <a:t> голосу); </a:t>
            </a:r>
          </a:p>
          <a:p>
            <a:r>
              <a:rPr lang="ru-RU" dirty="0" err="1" smtClean="0"/>
              <a:t>ринолалія</a:t>
            </a:r>
            <a:r>
              <a:rPr lang="ru-RU" dirty="0" smtClean="0"/>
              <a:t> (</a:t>
            </a:r>
            <a:r>
              <a:rPr lang="ru-RU" dirty="0" err="1" smtClean="0"/>
              <a:t>порушення</a:t>
            </a:r>
            <a:r>
              <a:rPr lang="ru-RU" dirty="0" smtClean="0"/>
              <a:t> </a:t>
            </a:r>
            <a:r>
              <a:rPr lang="ru-RU" dirty="0" err="1" smtClean="0"/>
              <a:t>звуковимови</a:t>
            </a:r>
            <a:r>
              <a:rPr lang="ru-RU" dirty="0" smtClean="0"/>
              <a:t> </a:t>
            </a:r>
            <a:r>
              <a:rPr lang="ru-RU" dirty="0" err="1" smtClean="0"/>
              <a:t>і</a:t>
            </a:r>
            <a:r>
              <a:rPr lang="ru-RU" dirty="0" smtClean="0"/>
              <a:t> тембру голосу, </a:t>
            </a:r>
            <a:r>
              <a:rPr lang="ru-RU" dirty="0" err="1" smtClean="0"/>
              <a:t>пов'язане</a:t>
            </a:r>
            <a:r>
              <a:rPr lang="ru-RU" dirty="0" smtClean="0"/>
              <a:t> </a:t>
            </a:r>
            <a:r>
              <a:rPr lang="ru-RU" dirty="0" err="1" smtClean="0"/>
              <a:t>з</a:t>
            </a:r>
            <a:r>
              <a:rPr lang="ru-RU" dirty="0" smtClean="0"/>
              <a:t> </a:t>
            </a:r>
            <a:r>
              <a:rPr lang="ru-RU" dirty="0" err="1" smtClean="0"/>
              <a:t>вродженим</a:t>
            </a:r>
            <a:r>
              <a:rPr lang="ru-RU" dirty="0" smtClean="0"/>
              <a:t> дефектом </a:t>
            </a:r>
            <a:r>
              <a:rPr lang="ru-RU" dirty="0" err="1" smtClean="0"/>
              <a:t>будови</a:t>
            </a:r>
            <a:r>
              <a:rPr lang="ru-RU" dirty="0" smtClean="0"/>
              <a:t> </a:t>
            </a:r>
            <a:r>
              <a:rPr lang="ru-RU" dirty="0" err="1" smtClean="0"/>
              <a:t>артикуляційного</a:t>
            </a:r>
            <a:r>
              <a:rPr lang="ru-RU" dirty="0" smtClean="0"/>
              <a:t> </a:t>
            </a:r>
            <a:r>
              <a:rPr lang="ru-RU" dirty="0" err="1" smtClean="0"/>
              <a:t>апарату</a:t>
            </a:r>
            <a:r>
              <a:rPr lang="ru-RU" dirty="0" smtClean="0"/>
              <a:t>); </a:t>
            </a:r>
          </a:p>
          <a:p>
            <a:r>
              <a:rPr lang="ru-RU" dirty="0" err="1" smtClean="0"/>
              <a:t>дизартрія</a:t>
            </a:r>
            <a:r>
              <a:rPr lang="ru-RU" dirty="0" smtClean="0"/>
              <a:t> (</a:t>
            </a:r>
            <a:r>
              <a:rPr lang="ru-RU" dirty="0" err="1" smtClean="0"/>
              <a:t>порушення</a:t>
            </a:r>
            <a:r>
              <a:rPr lang="ru-RU" dirty="0" smtClean="0"/>
              <a:t> </a:t>
            </a:r>
            <a:r>
              <a:rPr lang="ru-RU" dirty="0" err="1" smtClean="0"/>
              <a:t>звуковимови</a:t>
            </a:r>
            <a:r>
              <a:rPr lang="ru-RU" dirty="0" smtClean="0"/>
              <a:t> та </a:t>
            </a:r>
            <a:r>
              <a:rPr lang="ru-RU" dirty="0" err="1" smtClean="0"/>
              <a:t>мелодико-інтонаційної</a:t>
            </a:r>
            <a:r>
              <a:rPr lang="ru-RU" dirty="0" smtClean="0"/>
              <a:t> </a:t>
            </a:r>
            <a:r>
              <a:rPr lang="ru-RU" dirty="0" err="1" smtClean="0"/>
              <a:t>сторони</a:t>
            </a:r>
            <a:r>
              <a:rPr lang="ru-RU" dirty="0" smtClean="0"/>
              <a:t> </a:t>
            </a:r>
            <a:r>
              <a:rPr lang="ru-RU" dirty="0" err="1" smtClean="0"/>
              <a:t>мовлення</a:t>
            </a:r>
            <a:r>
              <a:rPr lang="ru-RU" dirty="0" smtClean="0"/>
              <a:t>, </a:t>
            </a:r>
            <a:r>
              <a:rPr lang="ru-RU" dirty="0" err="1" smtClean="0"/>
              <a:t>зумовлені</a:t>
            </a:r>
            <a:r>
              <a:rPr lang="ru-RU" dirty="0" smtClean="0"/>
              <a:t> </a:t>
            </a:r>
            <a:r>
              <a:rPr lang="ru-RU" dirty="0" err="1" smtClean="0"/>
              <a:t>недостатністю</a:t>
            </a:r>
            <a:r>
              <a:rPr lang="ru-RU" dirty="0" smtClean="0"/>
              <a:t> </a:t>
            </a:r>
            <a:r>
              <a:rPr lang="ru-RU" dirty="0" err="1" smtClean="0"/>
              <a:t>іннервації</a:t>
            </a:r>
            <a:r>
              <a:rPr lang="ru-RU" dirty="0" smtClean="0"/>
              <a:t> </a:t>
            </a:r>
            <a:r>
              <a:rPr lang="ru-RU" dirty="0" err="1" smtClean="0"/>
              <a:t>м'язів</a:t>
            </a:r>
            <a:r>
              <a:rPr lang="ru-RU" dirty="0" smtClean="0"/>
              <a:t> </a:t>
            </a:r>
            <a:r>
              <a:rPr lang="ru-RU" dirty="0" err="1" smtClean="0"/>
              <a:t>артикуляційного</a:t>
            </a:r>
            <a:r>
              <a:rPr lang="ru-RU" dirty="0" smtClean="0"/>
              <a:t> </a:t>
            </a:r>
            <a:r>
              <a:rPr lang="ru-RU" dirty="0" err="1" smtClean="0"/>
              <a:t>апарату</a:t>
            </a:r>
            <a:r>
              <a:rPr lang="ru-RU" dirty="0" smtClean="0"/>
              <a:t>); </a:t>
            </a:r>
          </a:p>
          <a:p>
            <a:r>
              <a:rPr lang="ru-RU" dirty="0" err="1" smtClean="0"/>
              <a:t>алалія</a:t>
            </a:r>
            <a:r>
              <a:rPr lang="ru-RU" dirty="0" smtClean="0"/>
              <a:t> (</a:t>
            </a:r>
            <a:r>
              <a:rPr lang="ru-RU" dirty="0" err="1" smtClean="0"/>
              <a:t>відсутність</a:t>
            </a:r>
            <a:r>
              <a:rPr lang="ru-RU" dirty="0" smtClean="0"/>
              <a:t> </a:t>
            </a:r>
            <a:r>
              <a:rPr lang="ru-RU" dirty="0" err="1" smtClean="0"/>
              <a:t>або</a:t>
            </a:r>
            <a:r>
              <a:rPr lang="ru-RU" dirty="0" smtClean="0"/>
              <a:t> </a:t>
            </a:r>
            <a:r>
              <a:rPr lang="ru-RU" dirty="0" err="1" smtClean="0"/>
              <a:t>недорозвиток</a:t>
            </a:r>
            <a:r>
              <a:rPr lang="ru-RU" dirty="0" smtClean="0"/>
              <a:t> </a:t>
            </a:r>
            <a:r>
              <a:rPr lang="ru-RU" dirty="0" err="1" smtClean="0"/>
              <a:t>мовлення</a:t>
            </a:r>
            <a:r>
              <a:rPr lang="ru-RU" dirty="0" smtClean="0"/>
              <a:t> у </a:t>
            </a:r>
            <a:r>
              <a:rPr lang="ru-RU" dirty="0" err="1" smtClean="0"/>
              <a:t>дітей</a:t>
            </a:r>
            <a:r>
              <a:rPr lang="ru-RU" dirty="0" smtClean="0"/>
              <a:t>, </a:t>
            </a:r>
            <a:r>
              <a:rPr lang="ru-RU" dirty="0" err="1" smtClean="0"/>
              <a:t>зумовлене</a:t>
            </a:r>
            <a:r>
              <a:rPr lang="ru-RU" dirty="0" smtClean="0"/>
              <a:t> </a:t>
            </a:r>
            <a:r>
              <a:rPr lang="ru-RU" dirty="0" err="1" smtClean="0"/>
              <a:t>органічним</a:t>
            </a:r>
            <a:r>
              <a:rPr lang="ru-RU" dirty="0" smtClean="0"/>
              <a:t> </a:t>
            </a:r>
            <a:r>
              <a:rPr lang="ru-RU" dirty="0" err="1" smtClean="0"/>
              <a:t>ураженням</a:t>
            </a:r>
            <a:r>
              <a:rPr lang="ru-RU" dirty="0" smtClean="0"/>
              <a:t> головного </a:t>
            </a:r>
            <a:r>
              <a:rPr lang="ru-RU" dirty="0" err="1" smtClean="0"/>
              <a:t>мозку</a:t>
            </a:r>
            <a:r>
              <a:rPr lang="ru-RU" dirty="0" smtClean="0"/>
              <a:t>); </a:t>
            </a:r>
          </a:p>
          <a:p>
            <a:r>
              <a:rPr lang="ru-RU" dirty="0" err="1" smtClean="0"/>
              <a:t>афазія</a:t>
            </a:r>
            <a:r>
              <a:rPr lang="ru-RU" dirty="0" smtClean="0"/>
              <a:t> (</a:t>
            </a:r>
            <a:r>
              <a:rPr lang="ru-RU" dirty="0" err="1" smtClean="0"/>
              <a:t>повна</a:t>
            </a:r>
            <a:r>
              <a:rPr lang="ru-RU" dirty="0" smtClean="0"/>
              <a:t> </a:t>
            </a:r>
            <a:r>
              <a:rPr lang="ru-RU" dirty="0" err="1" smtClean="0"/>
              <a:t>або</a:t>
            </a:r>
            <a:r>
              <a:rPr lang="ru-RU" dirty="0" smtClean="0"/>
              <a:t> </a:t>
            </a:r>
            <a:r>
              <a:rPr lang="ru-RU" dirty="0" err="1" smtClean="0"/>
              <a:t>часткова</a:t>
            </a:r>
            <a:r>
              <a:rPr lang="ru-RU" dirty="0" smtClean="0"/>
              <a:t> </a:t>
            </a:r>
            <a:r>
              <a:rPr lang="ru-RU" dirty="0" err="1" smtClean="0"/>
              <a:t>втрата</a:t>
            </a:r>
            <a:r>
              <a:rPr lang="ru-RU" dirty="0" smtClean="0"/>
              <a:t> </a:t>
            </a:r>
            <a:r>
              <a:rPr lang="ru-RU" dirty="0" err="1" smtClean="0"/>
              <a:t>мовлення</a:t>
            </a:r>
            <a:r>
              <a:rPr lang="ru-RU" dirty="0" smtClean="0"/>
              <a:t>, </a:t>
            </a:r>
            <a:r>
              <a:rPr lang="ru-RU" dirty="0" err="1" smtClean="0"/>
              <a:t>спричинена</a:t>
            </a:r>
            <a:r>
              <a:rPr lang="ru-RU" dirty="0" smtClean="0"/>
              <a:t> </a:t>
            </a:r>
            <a:r>
              <a:rPr lang="ru-RU" dirty="0" err="1" smtClean="0"/>
              <a:t>органічним</a:t>
            </a:r>
            <a:r>
              <a:rPr lang="ru-RU" dirty="0" smtClean="0"/>
              <a:t> </a:t>
            </a:r>
            <a:r>
              <a:rPr lang="ru-RU" dirty="0" err="1" smtClean="0"/>
              <a:t>локальним</a:t>
            </a:r>
            <a:r>
              <a:rPr lang="ru-RU" dirty="0" smtClean="0"/>
              <a:t> </a:t>
            </a:r>
            <a:r>
              <a:rPr lang="ru-RU" dirty="0" err="1" smtClean="0"/>
              <a:t>ураженням</a:t>
            </a:r>
            <a:r>
              <a:rPr lang="ru-RU" dirty="0" smtClean="0"/>
              <a:t> головного </a:t>
            </a:r>
            <a:r>
              <a:rPr lang="ru-RU" dirty="0" err="1" smtClean="0"/>
              <a:t>мозку</a:t>
            </a:r>
            <a:r>
              <a:rPr lang="ru-RU" dirty="0" smtClean="0"/>
              <a:t>); </a:t>
            </a:r>
          </a:p>
          <a:p>
            <a:r>
              <a:rPr lang="ru-RU" dirty="0" err="1" smtClean="0"/>
              <a:t>порушення</a:t>
            </a:r>
            <a:r>
              <a:rPr lang="ru-RU" dirty="0" smtClean="0"/>
              <a:t> письма (</a:t>
            </a:r>
            <a:r>
              <a:rPr lang="ru-RU" dirty="0" err="1" smtClean="0"/>
              <a:t>дисграфія</a:t>
            </a:r>
            <a:r>
              <a:rPr lang="ru-RU" dirty="0" smtClean="0"/>
              <a:t>) та </a:t>
            </a:r>
            <a:r>
              <a:rPr lang="ru-RU" dirty="0" err="1" smtClean="0"/>
              <a:t>читання</a:t>
            </a:r>
            <a:r>
              <a:rPr lang="ru-RU" dirty="0" smtClean="0"/>
              <a:t> (</a:t>
            </a:r>
            <a:r>
              <a:rPr lang="ru-RU" dirty="0" err="1" smtClean="0"/>
              <a:t>дислексія</a:t>
            </a:r>
            <a:r>
              <a:rPr lang="ru-RU" dirty="0" smtClean="0"/>
              <a:t>);</a:t>
            </a:r>
          </a:p>
          <a:p>
            <a:r>
              <a:rPr lang="ru-RU" dirty="0" err="1" smtClean="0"/>
              <a:t>дислалія</a:t>
            </a:r>
            <a:r>
              <a:rPr lang="ru-RU" dirty="0" smtClean="0"/>
              <a:t> (</a:t>
            </a:r>
            <a:r>
              <a:rPr lang="ru-RU" dirty="0" err="1" smtClean="0"/>
              <a:t>порушення</a:t>
            </a:r>
            <a:r>
              <a:rPr lang="ru-RU" dirty="0" smtClean="0"/>
              <a:t> </a:t>
            </a:r>
            <a:r>
              <a:rPr lang="ru-RU" dirty="0" err="1" smtClean="0"/>
              <a:t>звуковимови</a:t>
            </a:r>
            <a:r>
              <a:rPr lang="ru-RU" dirty="0" smtClean="0"/>
              <a:t>); </a:t>
            </a:r>
          </a:p>
          <a:p>
            <a:r>
              <a:rPr lang="ru-RU" dirty="0" err="1" smtClean="0"/>
              <a:t>загальний</a:t>
            </a:r>
            <a:r>
              <a:rPr lang="ru-RU" dirty="0" smtClean="0"/>
              <a:t> </a:t>
            </a:r>
            <a:r>
              <a:rPr lang="ru-RU" dirty="0" err="1" smtClean="0"/>
              <a:t>недорозвиток</a:t>
            </a:r>
            <a:r>
              <a:rPr lang="ru-RU" dirty="0" smtClean="0"/>
              <a:t> </a:t>
            </a:r>
            <a:r>
              <a:rPr lang="ru-RU" dirty="0" err="1" smtClean="0"/>
              <a:t>мовлення</a:t>
            </a:r>
            <a:r>
              <a:rPr lang="ru-RU" dirty="0" smtClean="0"/>
              <a:t>; </a:t>
            </a:r>
          </a:p>
          <a:p>
            <a:r>
              <a:rPr lang="ru-RU" dirty="0" err="1" smtClean="0"/>
              <a:t>заїкання</a:t>
            </a:r>
            <a:endParaRPr lang="ru-RU" dirty="0"/>
          </a:p>
        </p:txBody>
      </p:sp>
      <p:pic>
        <p:nvPicPr>
          <p:cNvPr id="2050" name="Picture 2" descr="http://fotosmail.ru/uploads/posts/2014-02/1391938438_logoped.jpg"/>
          <p:cNvPicPr>
            <a:picLocks noChangeAspect="1" noChangeArrowheads="1"/>
          </p:cNvPicPr>
          <p:nvPr/>
        </p:nvPicPr>
        <p:blipFill>
          <a:blip r:embed="rId2" cstate="print"/>
          <a:srcRect/>
          <a:stretch>
            <a:fillRect/>
          </a:stretch>
        </p:blipFill>
        <p:spPr bwMode="auto">
          <a:xfrm>
            <a:off x="6643702" y="4736315"/>
            <a:ext cx="2143140" cy="1264453"/>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06398"/>
            <a:ext cx="5354964" cy="1051560"/>
          </a:xfrm>
        </p:spPr>
        <p:txBody>
          <a:bodyPr>
            <a:normAutofit fontScale="90000"/>
          </a:bodyPr>
          <a:lstStyle/>
          <a:p>
            <a:r>
              <a:rPr lang="ru-RU" dirty="0" err="1" smtClean="0"/>
              <a:t>Діти</a:t>
            </a:r>
            <a:r>
              <a:rPr lang="ru-RU" dirty="0" smtClean="0"/>
              <a:t> </a:t>
            </a:r>
            <a:br>
              <a:rPr lang="ru-RU" dirty="0" smtClean="0"/>
            </a:br>
            <a:r>
              <a:rPr lang="ru-RU" dirty="0" err="1" smtClean="0"/>
              <a:t>із</a:t>
            </a:r>
            <a:r>
              <a:rPr lang="ru-RU" dirty="0" smtClean="0"/>
              <a:t> </a:t>
            </a:r>
            <a:r>
              <a:rPr lang="ru-RU" dirty="0" err="1" smtClean="0"/>
              <a:t>порушенням</a:t>
            </a:r>
            <a:r>
              <a:rPr lang="ru-RU" dirty="0" smtClean="0"/>
              <a:t> слуху</a:t>
            </a:r>
            <a:endParaRPr lang="ru-RU" dirty="0"/>
          </a:p>
        </p:txBody>
      </p:sp>
      <p:sp>
        <p:nvSpPr>
          <p:cNvPr id="3" name="Содержимое 2"/>
          <p:cNvSpPr>
            <a:spLocks noGrp="1"/>
          </p:cNvSpPr>
          <p:nvPr>
            <p:ph idx="1"/>
          </p:nvPr>
        </p:nvSpPr>
        <p:spPr>
          <a:xfrm>
            <a:off x="428596" y="428604"/>
            <a:ext cx="8286808" cy="4143404"/>
          </a:xfrm>
        </p:spPr>
        <p:txBody>
          <a:bodyPr>
            <a:normAutofit fontScale="85000" lnSpcReduction="20000"/>
          </a:bodyPr>
          <a:lstStyle/>
          <a:p>
            <a:r>
              <a:rPr lang="ru-RU" dirty="0" err="1" smtClean="0"/>
              <a:t>Глухі</a:t>
            </a:r>
            <a:r>
              <a:rPr lang="ru-RU" dirty="0" smtClean="0"/>
              <a:t> - глухота </a:t>
            </a:r>
            <a:r>
              <a:rPr lang="ru-RU" dirty="0" err="1" smtClean="0"/>
              <a:t>визначається</a:t>
            </a:r>
            <a:r>
              <a:rPr lang="ru-RU" dirty="0" smtClean="0"/>
              <a:t> як </a:t>
            </a:r>
            <a:r>
              <a:rPr lang="ru-RU" dirty="0" err="1" smtClean="0"/>
              <a:t>цілковита</a:t>
            </a:r>
            <a:r>
              <a:rPr lang="ru-RU" dirty="0" smtClean="0"/>
              <a:t> </a:t>
            </a:r>
            <a:r>
              <a:rPr lang="ru-RU" dirty="0" err="1" smtClean="0"/>
              <a:t>відсутність</a:t>
            </a:r>
            <a:r>
              <a:rPr lang="ru-RU" dirty="0" smtClean="0"/>
              <a:t> слуху </a:t>
            </a:r>
            <a:r>
              <a:rPr lang="ru-RU" dirty="0" err="1" smtClean="0"/>
              <a:t>або</a:t>
            </a:r>
            <a:r>
              <a:rPr lang="ru-RU" dirty="0" smtClean="0"/>
              <a:t> </a:t>
            </a:r>
            <a:r>
              <a:rPr lang="ru-RU" dirty="0" err="1" smtClean="0"/>
              <a:t>його</a:t>
            </a:r>
            <a:r>
              <a:rPr lang="ru-RU" dirty="0" smtClean="0"/>
              <a:t> </a:t>
            </a:r>
            <a:r>
              <a:rPr lang="ru-RU" dirty="0" err="1" smtClean="0"/>
              <a:t>значне</a:t>
            </a:r>
            <a:r>
              <a:rPr lang="ru-RU" dirty="0" smtClean="0"/>
              <a:t> </a:t>
            </a:r>
            <a:r>
              <a:rPr lang="ru-RU" dirty="0" err="1" smtClean="0"/>
              <a:t>зниження</a:t>
            </a:r>
            <a:r>
              <a:rPr lang="ru-RU" dirty="0" smtClean="0"/>
              <a:t>, </a:t>
            </a:r>
            <a:r>
              <a:rPr lang="ru-RU" dirty="0" err="1" smtClean="0"/>
              <a:t>внаслідок</a:t>
            </a:r>
            <a:r>
              <a:rPr lang="ru-RU" dirty="0" smtClean="0"/>
              <a:t> </a:t>
            </a:r>
            <a:r>
              <a:rPr lang="ru-RU" dirty="0" err="1" smtClean="0"/>
              <a:t>якого</a:t>
            </a:r>
            <a:r>
              <a:rPr lang="ru-RU" dirty="0" smtClean="0"/>
              <a:t> </a:t>
            </a:r>
            <a:r>
              <a:rPr lang="ru-RU" dirty="0" err="1" smtClean="0"/>
              <a:t>сприймання</a:t>
            </a:r>
            <a:r>
              <a:rPr lang="ru-RU" dirty="0" smtClean="0"/>
              <a:t> та </a:t>
            </a:r>
            <a:r>
              <a:rPr lang="ru-RU" dirty="0" err="1" smtClean="0"/>
              <a:t>розпізнавання</a:t>
            </a:r>
            <a:r>
              <a:rPr lang="ru-RU" dirty="0" smtClean="0"/>
              <a:t> </a:t>
            </a:r>
            <a:r>
              <a:rPr lang="ru-RU" dirty="0" err="1" smtClean="0"/>
              <a:t>усного</a:t>
            </a:r>
            <a:r>
              <a:rPr lang="ru-RU" dirty="0" smtClean="0"/>
              <a:t> </a:t>
            </a:r>
            <a:r>
              <a:rPr lang="ru-RU" dirty="0" err="1" smtClean="0"/>
              <a:t>мовлення</a:t>
            </a:r>
            <a:r>
              <a:rPr lang="ru-RU" dirty="0" smtClean="0"/>
              <a:t> </a:t>
            </a:r>
            <a:r>
              <a:rPr lang="ru-RU" dirty="0" err="1" smtClean="0"/>
              <a:t>неможливе</a:t>
            </a:r>
            <a:r>
              <a:rPr lang="ru-RU" dirty="0" smtClean="0"/>
              <a:t>; </a:t>
            </a:r>
            <a:r>
              <a:rPr lang="ru-RU" dirty="0" err="1" smtClean="0"/>
              <a:t>втрата</a:t>
            </a:r>
            <a:r>
              <a:rPr lang="ru-RU" dirty="0" smtClean="0"/>
              <a:t> слуху </a:t>
            </a:r>
            <a:r>
              <a:rPr lang="ru-RU" dirty="0" err="1" smtClean="0"/>
              <a:t>вище</a:t>
            </a:r>
            <a:r>
              <a:rPr lang="ru-RU" dirty="0" smtClean="0"/>
              <a:t> </a:t>
            </a:r>
            <a:r>
              <a:rPr lang="ru-RU" dirty="0" err="1" smtClean="0"/>
              <a:t>ніж</a:t>
            </a:r>
            <a:r>
              <a:rPr lang="ru-RU" dirty="0" smtClean="0"/>
              <a:t> 90 дБ</a:t>
            </a:r>
          </a:p>
          <a:p>
            <a:endParaRPr lang="ru-RU" dirty="0" smtClean="0"/>
          </a:p>
          <a:p>
            <a:r>
              <a:rPr lang="ru-RU" dirty="0" err="1" smtClean="0"/>
              <a:t>Діти</a:t>
            </a:r>
            <a:r>
              <a:rPr lang="ru-RU" dirty="0" smtClean="0"/>
              <a:t> </a:t>
            </a:r>
            <a:r>
              <a:rPr lang="ru-RU" dirty="0" err="1" smtClean="0"/>
              <a:t>зі</a:t>
            </a:r>
            <a:r>
              <a:rPr lang="ru-RU" dirty="0" smtClean="0"/>
              <a:t> </a:t>
            </a:r>
            <a:r>
              <a:rPr lang="ru-RU" dirty="0" err="1" smtClean="0"/>
              <a:t>зниженим</a:t>
            </a:r>
            <a:r>
              <a:rPr lang="ru-RU" dirty="0" smtClean="0"/>
              <a:t> слухом (</a:t>
            </a:r>
            <a:r>
              <a:rPr lang="ru-RU" dirty="0" err="1" smtClean="0"/>
              <a:t>слабочуючі</a:t>
            </a:r>
            <a:r>
              <a:rPr lang="ru-RU" dirty="0" smtClean="0"/>
              <a:t>) </a:t>
            </a:r>
            <a:r>
              <a:rPr lang="ru-RU" dirty="0" err="1" smtClean="0"/>
              <a:t>мають</a:t>
            </a:r>
            <a:r>
              <a:rPr lang="ru-RU" dirty="0" smtClean="0"/>
              <a:t> слух, </a:t>
            </a:r>
            <a:r>
              <a:rPr lang="ru-RU" dirty="0" err="1" smtClean="0"/>
              <a:t>який</a:t>
            </a:r>
            <a:r>
              <a:rPr lang="ru-RU" dirty="0" smtClean="0"/>
              <a:t> </a:t>
            </a:r>
            <a:r>
              <a:rPr lang="ru-RU" dirty="0" err="1" smtClean="0"/>
              <a:t>з</a:t>
            </a:r>
            <a:r>
              <a:rPr lang="ru-RU" dirty="0" smtClean="0"/>
              <a:t> </a:t>
            </a:r>
            <a:r>
              <a:rPr lang="ru-RU" dirty="0" err="1" smtClean="0"/>
              <a:t>допомогою</a:t>
            </a:r>
            <a:r>
              <a:rPr lang="ru-RU" dirty="0" smtClean="0"/>
              <a:t> </a:t>
            </a:r>
            <a:r>
              <a:rPr lang="ru-RU" dirty="0" err="1" smtClean="0"/>
              <a:t>аудіопідсилювальної</a:t>
            </a:r>
            <a:r>
              <a:rPr lang="ru-RU" dirty="0" smtClean="0"/>
              <a:t> </a:t>
            </a:r>
            <a:r>
              <a:rPr lang="ru-RU" dirty="0" err="1" smtClean="0"/>
              <a:t>апаратури</a:t>
            </a:r>
            <a:r>
              <a:rPr lang="ru-RU" dirty="0" smtClean="0"/>
              <a:t>, </a:t>
            </a:r>
            <a:r>
              <a:rPr lang="ru-RU" dirty="0" err="1" smtClean="0"/>
              <a:t>дає</a:t>
            </a:r>
            <a:r>
              <a:rPr lang="ru-RU" dirty="0" smtClean="0"/>
              <a:t> </a:t>
            </a:r>
            <a:r>
              <a:rPr lang="ru-RU" dirty="0" err="1" smtClean="0"/>
              <a:t>змогу</a:t>
            </a:r>
            <a:r>
              <a:rPr lang="ru-RU" dirty="0" smtClean="0"/>
              <a:t> </a:t>
            </a:r>
            <a:r>
              <a:rPr lang="ru-RU" dirty="0" err="1" smtClean="0"/>
              <a:t>сприймати</a:t>
            </a:r>
            <a:r>
              <a:rPr lang="ru-RU" dirty="0" smtClean="0"/>
              <a:t> </a:t>
            </a:r>
            <a:r>
              <a:rPr lang="ru-RU" dirty="0" err="1" smtClean="0"/>
              <a:t>мовлення</a:t>
            </a:r>
            <a:r>
              <a:rPr lang="ru-RU" dirty="0" smtClean="0"/>
              <a:t> </a:t>
            </a:r>
            <a:r>
              <a:rPr lang="ru-RU" dirty="0" err="1" smtClean="0"/>
              <a:t>оточуючих</a:t>
            </a:r>
            <a:r>
              <a:rPr lang="ru-RU" dirty="0" smtClean="0"/>
              <a:t> та </a:t>
            </a:r>
            <a:r>
              <a:rPr lang="ru-RU" dirty="0" err="1" smtClean="0"/>
              <a:t>самостійно</a:t>
            </a:r>
            <a:r>
              <a:rPr lang="ru-RU" dirty="0" smtClean="0"/>
              <a:t> </a:t>
            </a:r>
            <a:r>
              <a:rPr lang="ru-RU" dirty="0" err="1" smtClean="0"/>
              <a:t>опановувати</a:t>
            </a:r>
            <a:r>
              <a:rPr lang="ru-RU" dirty="0" smtClean="0"/>
              <a:t> </a:t>
            </a:r>
            <a:r>
              <a:rPr lang="ru-RU" dirty="0" err="1" smtClean="0"/>
              <a:t>мовлення</a:t>
            </a:r>
            <a:r>
              <a:rPr lang="ru-RU" dirty="0" smtClean="0"/>
              <a:t> (</a:t>
            </a:r>
            <a:r>
              <a:rPr lang="ru-RU" dirty="0" err="1" smtClean="0"/>
              <a:t>хоч</a:t>
            </a:r>
            <a:r>
              <a:rPr lang="ru-RU" dirty="0" smtClean="0"/>
              <a:t> </a:t>
            </a:r>
            <a:r>
              <a:rPr lang="ru-RU" dirty="0" err="1" smtClean="0"/>
              <a:t>і</a:t>
            </a:r>
            <a:r>
              <a:rPr lang="ru-RU" dirty="0" smtClean="0"/>
              <a:t> </a:t>
            </a:r>
            <a:r>
              <a:rPr lang="ru-RU" dirty="0" err="1" smtClean="0"/>
              <a:t>певною</a:t>
            </a:r>
            <a:r>
              <a:rPr lang="ru-RU" dirty="0" smtClean="0"/>
              <a:t> </a:t>
            </a:r>
            <a:r>
              <a:rPr lang="ru-RU" dirty="0" err="1" smtClean="0"/>
              <a:t>мірою</a:t>
            </a:r>
            <a:r>
              <a:rPr lang="ru-RU" dirty="0" smtClean="0"/>
              <a:t> </a:t>
            </a:r>
            <a:r>
              <a:rPr lang="ru-RU" dirty="0" err="1" smtClean="0"/>
              <a:t>спотворено</a:t>
            </a:r>
            <a:r>
              <a:rPr lang="ru-RU" dirty="0" smtClean="0"/>
              <a:t>), </a:t>
            </a:r>
            <a:r>
              <a:rPr lang="ru-RU" dirty="0" err="1" smtClean="0"/>
              <a:t>втрата</a:t>
            </a:r>
            <a:r>
              <a:rPr lang="ru-RU" dirty="0" smtClean="0"/>
              <a:t> слуху </a:t>
            </a:r>
            <a:r>
              <a:rPr lang="ru-RU" dirty="0" err="1" smtClean="0"/>
              <a:t>від</a:t>
            </a:r>
            <a:r>
              <a:rPr lang="ru-RU" dirty="0" smtClean="0"/>
              <a:t> 15 до 75 дБ</a:t>
            </a:r>
            <a:endParaRPr lang="ru-RU" dirty="0"/>
          </a:p>
        </p:txBody>
      </p:sp>
      <p:pic>
        <p:nvPicPr>
          <p:cNvPr id="23554" name="Picture 2" descr="http://v-medicine.ru/uploads/posts/2016-01/1453720489_grin.jpg"/>
          <p:cNvPicPr>
            <a:picLocks noChangeAspect="1" noChangeArrowheads="1"/>
          </p:cNvPicPr>
          <p:nvPr/>
        </p:nvPicPr>
        <p:blipFill>
          <a:blip r:embed="rId2" cstate="print"/>
          <a:srcRect/>
          <a:stretch>
            <a:fillRect/>
          </a:stretch>
        </p:blipFill>
        <p:spPr bwMode="auto">
          <a:xfrm>
            <a:off x="5715008" y="4500570"/>
            <a:ext cx="2908961" cy="1738856"/>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algn="ctr">
              <a:buNone/>
            </a:pPr>
            <a:r>
              <a:rPr lang="uk-UA" dirty="0"/>
              <a:t>Позитивні моменти:</a:t>
            </a:r>
          </a:p>
          <a:p>
            <a:r>
              <a:rPr lang="uk-UA" dirty="0"/>
              <a:t>При збережених інтелектуальних можливостях активно розвивається невербальне мислення та альтернативні засоби комунікації.</a:t>
            </a:r>
          </a:p>
          <a:p>
            <a:r>
              <a:rPr lang="uk-UA" dirty="0"/>
              <a:t>Розроблені сучасні слухові апарати та можливість </a:t>
            </a:r>
            <a:r>
              <a:rPr lang="uk-UA" dirty="0" err="1"/>
              <a:t>кохлеарної</a:t>
            </a:r>
            <a:r>
              <a:rPr lang="uk-UA" dirty="0"/>
              <a:t> імплантації</a:t>
            </a:r>
            <a:endParaRPr lang="en-US" dirty="0"/>
          </a:p>
          <a:p>
            <a:r>
              <a:rPr lang="ru-RU" dirty="0"/>
              <a:t>При </a:t>
            </a:r>
            <a:r>
              <a:rPr lang="ru-RU" dirty="0" err="1"/>
              <a:t>ранньому</a:t>
            </a:r>
            <a:r>
              <a:rPr lang="ru-RU" dirty="0"/>
              <a:t> </a:t>
            </a:r>
            <a:r>
              <a:rPr lang="ru-RU" dirty="0" err="1"/>
              <a:t>виявленні</a:t>
            </a:r>
            <a:r>
              <a:rPr lang="ru-RU" dirty="0"/>
              <a:t>, </a:t>
            </a:r>
            <a:r>
              <a:rPr lang="ru-RU" dirty="0" err="1"/>
              <a:t>якісному</a:t>
            </a:r>
            <a:r>
              <a:rPr lang="ru-RU" dirty="0"/>
              <a:t> </a:t>
            </a:r>
            <a:r>
              <a:rPr lang="ru-RU" dirty="0" err="1"/>
              <a:t>протезуванні</a:t>
            </a:r>
            <a:r>
              <a:rPr lang="ru-RU" dirty="0"/>
              <a:t> та </a:t>
            </a:r>
            <a:r>
              <a:rPr lang="ru-RU" dirty="0" err="1"/>
              <a:t>реабілітації</a:t>
            </a:r>
            <a:r>
              <a:rPr lang="ru-RU" dirty="0"/>
              <a:t> в </a:t>
            </a:r>
            <a:r>
              <a:rPr lang="ru-RU" dirty="0" err="1"/>
              <a:t>дошкільному</a:t>
            </a:r>
            <a:r>
              <a:rPr lang="ru-RU" dirty="0"/>
              <a:t> </a:t>
            </a:r>
            <a:r>
              <a:rPr lang="ru-RU" dirty="0" err="1"/>
              <a:t>віці</a:t>
            </a:r>
            <a:r>
              <a:rPr lang="ru-RU" dirty="0"/>
              <a:t>, </a:t>
            </a:r>
            <a:r>
              <a:rPr lang="ru-RU" dirty="0" err="1"/>
              <a:t>розвиток</a:t>
            </a:r>
            <a:r>
              <a:rPr lang="ru-RU" dirty="0"/>
              <a:t> </a:t>
            </a:r>
            <a:r>
              <a:rPr lang="ru-RU" dirty="0" err="1"/>
              <a:t>дитини</a:t>
            </a:r>
            <a:r>
              <a:rPr lang="ru-RU" dirty="0"/>
              <a:t> </a:t>
            </a:r>
            <a:r>
              <a:rPr lang="ru-RU" dirty="0" err="1"/>
              <a:t>близький</a:t>
            </a:r>
            <a:r>
              <a:rPr lang="ru-RU" dirty="0"/>
              <a:t> до нормативного</a:t>
            </a:r>
          </a:p>
          <a:p>
            <a:endParaRPr lang="ru-RU" dirty="0"/>
          </a:p>
        </p:txBody>
      </p:sp>
    </p:spTree>
    <p:extLst>
      <p:ext uri="{BB962C8B-B14F-4D97-AF65-F5344CB8AC3E}">
        <p14:creationId xmlns:p14="http://schemas.microsoft.com/office/powerpoint/2010/main" val="3237086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706960"/>
          </a:xfrm>
        </p:spPr>
        <p:txBody>
          <a:bodyPr>
            <a:normAutofit fontScale="77500" lnSpcReduction="20000"/>
          </a:bodyPr>
          <a:lstStyle/>
          <a:p>
            <a:pPr algn="ctr">
              <a:buNone/>
            </a:pPr>
            <a:r>
              <a:rPr lang="uk-UA" dirty="0"/>
              <a:t>Труднощі відповідно до глибини порушень слухової функції</a:t>
            </a:r>
          </a:p>
          <a:p>
            <a:r>
              <a:rPr lang="uk-UA" dirty="0"/>
              <a:t>Труднощі розуміння зверненої мови та формування активного мовлення</a:t>
            </a:r>
          </a:p>
          <a:p>
            <a:r>
              <a:rPr lang="uk-UA" dirty="0"/>
              <a:t>Моторна незграбність (через порушення вестибулярного апарату)</a:t>
            </a:r>
          </a:p>
          <a:p>
            <a:r>
              <a:rPr lang="uk-UA" dirty="0"/>
              <a:t>Труднощі орієнтування в відкритому просторі</a:t>
            </a:r>
          </a:p>
          <a:p>
            <a:r>
              <a:rPr lang="uk-UA" dirty="0"/>
              <a:t>Труднощі формування словесно-логічного мислення</a:t>
            </a:r>
          </a:p>
          <a:p>
            <a:r>
              <a:rPr lang="uk-UA" dirty="0"/>
              <a:t>Труднощі або неможливість використовувати звичайні джерела інформації</a:t>
            </a:r>
          </a:p>
          <a:p>
            <a:r>
              <a:rPr lang="uk-UA" dirty="0"/>
              <a:t>Труднощі формування уявлень про оточуючий світ</a:t>
            </a:r>
          </a:p>
          <a:p>
            <a:r>
              <a:rPr lang="uk-UA" dirty="0"/>
              <a:t>Труднощі встановлення стосунків з </a:t>
            </a:r>
            <a:r>
              <a:rPr lang="uk-UA" dirty="0" smtClean="0"/>
              <a:t>оточуючими</a:t>
            </a:r>
          </a:p>
          <a:p>
            <a:endParaRPr lang="uk-UA" dirty="0" smtClean="0"/>
          </a:p>
          <a:p>
            <a:pPr algn="ctr">
              <a:buNone/>
            </a:pPr>
            <a:r>
              <a:rPr lang="uk-UA" dirty="0" err="1"/>
              <a:t>Вторинно</a:t>
            </a:r>
            <a:r>
              <a:rPr lang="uk-UA" dirty="0"/>
              <a:t> виникають:</a:t>
            </a:r>
          </a:p>
          <a:p>
            <a:r>
              <a:rPr lang="uk-UA" dirty="0" smtClean="0"/>
              <a:t>Підвищена </a:t>
            </a:r>
            <a:r>
              <a:rPr lang="uk-UA" dirty="0"/>
              <a:t>тривожність та недовіра до інших</a:t>
            </a:r>
          </a:p>
          <a:p>
            <a:r>
              <a:rPr lang="uk-UA" dirty="0"/>
              <a:t>Відокремленість від громади </a:t>
            </a:r>
            <a:r>
              <a:rPr lang="uk-UA" dirty="0" err="1"/>
              <a:t>чуючих</a:t>
            </a:r>
            <a:endParaRPr lang="uk-UA" dirty="0"/>
          </a:p>
          <a:p>
            <a:r>
              <a:rPr lang="uk-UA" dirty="0"/>
              <a:t>Закритість громади </a:t>
            </a:r>
            <a:r>
              <a:rPr lang="uk-UA" dirty="0" err="1"/>
              <a:t>нечуючих</a:t>
            </a:r>
            <a:endParaRPr lang="uk-UA" dirty="0"/>
          </a:p>
          <a:p>
            <a:endParaRPr lang="ru-RU" dirty="0"/>
          </a:p>
          <a:p>
            <a:endParaRPr lang="ru-RU" dirty="0"/>
          </a:p>
        </p:txBody>
      </p:sp>
    </p:spTree>
    <p:extLst>
      <p:ext uri="{BB962C8B-B14F-4D97-AF65-F5344CB8AC3E}">
        <p14:creationId xmlns:p14="http://schemas.microsoft.com/office/powerpoint/2010/main" val="2699679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fontScale="85000" lnSpcReduction="20000"/>
          </a:bodyPr>
          <a:lstStyle/>
          <a:p>
            <a:pPr algn="ctr">
              <a:buNone/>
            </a:pPr>
            <a:r>
              <a:rPr lang="uk-UA" dirty="0"/>
              <a:t>Особливі потреби:</a:t>
            </a:r>
          </a:p>
          <a:p>
            <a:pPr>
              <a:spcBef>
                <a:spcPct val="50000"/>
              </a:spcBef>
            </a:pPr>
            <a:r>
              <a:rPr lang="uk-UA" dirty="0"/>
              <a:t>Спеціальна </a:t>
            </a:r>
            <a:r>
              <a:rPr lang="uk-UA" dirty="0" err="1"/>
              <a:t>корекційно-розвивальна</a:t>
            </a:r>
            <a:r>
              <a:rPr lang="uk-UA" dirty="0"/>
              <a:t> робота: з формування навичок слухового сприйняття та формування вимови, з формування </a:t>
            </a:r>
            <a:r>
              <a:rPr lang="uk-UA" dirty="0" err="1"/>
              <a:t>слухо-зоро-тактильного</a:t>
            </a:r>
            <a:r>
              <a:rPr lang="uk-UA" dirty="0"/>
              <a:t> сприйняття мовлення</a:t>
            </a:r>
          </a:p>
          <a:p>
            <a:pPr>
              <a:spcBef>
                <a:spcPct val="50000"/>
              </a:spcBef>
            </a:pPr>
            <a:r>
              <a:rPr lang="uk-UA" dirty="0"/>
              <a:t>Спеціальна програма та методи навчання</a:t>
            </a:r>
          </a:p>
          <a:p>
            <a:pPr>
              <a:spcBef>
                <a:spcPct val="50000"/>
              </a:spcBef>
            </a:pPr>
            <a:r>
              <a:rPr lang="uk-UA" dirty="0"/>
              <a:t>Розміщення на першій парті</a:t>
            </a:r>
          </a:p>
          <a:p>
            <a:pPr>
              <a:spcBef>
                <a:spcPct val="50000"/>
              </a:spcBef>
            </a:pPr>
            <a:r>
              <a:rPr lang="ru-RU" dirty="0" err="1"/>
              <a:t>Індивідуальні</a:t>
            </a:r>
            <a:r>
              <a:rPr lang="ru-RU" dirty="0"/>
              <a:t> </a:t>
            </a:r>
            <a:r>
              <a:rPr lang="ru-RU" dirty="0" err="1"/>
              <a:t>слухові</a:t>
            </a:r>
            <a:r>
              <a:rPr lang="ru-RU" dirty="0"/>
              <a:t> </a:t>
            </a:r>
            <a:r>
              <a:rPr lang="ru-RU" dirty="0" err="1"/>
              <a:t>апарат</a:t>
            </a:r>
            <a:r>
              <a:rPr lang="uk-UA" dirty="0"/>
              <a:t>и, </a:t>
            </a:r>
            <a:r>
              <a:rPr lang="uk-UA" dirty="0" err="1"/>
              <a:t>кохлеарні</a:t>
            </a:r>
            <a:r>
              <a:rPr lang="uk-UA" dirty="0"/>
              <a:t> </a:t>
            </a:r>
            <a:r>
              <a:rPr lang="uk-UA" dirty="0" err="1"/>
              <a:t>імпланти</a:t>
            </a:r>
            <a:r>
              <a:rPr lang="en-US" dirty="0"/>
              <a:t> </a:t>
            </a:r>
            <a:r>
              <a:rPr lang="uk-UA" dirty="0"/>
              <a:t>та контроль за їх робочим станом</a:t>
            </a:r>
          </a:p>
          <a:p>
            <a:pPr>
              <a:spcBef>
                <a:spcPct val="50000"/>
              </a:spcBef>
            </a:pPr>
            <a:r>
              <a:rPr lang="uk-UA" dirty="0" err="1"/>
              <a:t>Комп</a:t>
            </a:r>
            <a:r>
              <a:rPr lang="en-US" dirty="0"/>
              <a:t>’</a:t>
            </a:r>
            <a:r>
              <a:rPr lang="uk-UA" dirty="0" err="1"/>
              <a:t>ютерні</a:t>
            </a:r>
            <a:r>
              <a:rPr lang="uk-UA" dirty="0"/>
              <a:t> тренажери, технічні засоби навчання</a:t>
            </a:r>
          </a:p>
          <a:p>
            <a:pPr>
              <a:spcBef>
                <a:spcPct val="50000"/>
              </a:spcBef>
            </a:pPr>
            <a:r>
              <a:rPr lang="uk-UA" dirty="0"/>
              <a:t>Поліпшені акустичні умови, додаткові засоби звукопідсилення (індукційні петлі, безпровідні </a:t>
            </a:r>
            <a:r>
              <a:rPr lang="uk-UA" dirty="0" err="1"/>
              <a:t>ФМ-системи</a:t>
            </a:r>
            <a:r>
              <a:rPr lang="uk-UA" dirty="0"/>
              <a:t>)</a:t>
            </a:r>
          </a:p>
          <a:p>
            <a:endParaRPr lang="ru-RU" dirty="0"/>
          </a:p>
        </p:txBody>
      </p:sp>
    </p:spTree>
    <p:extLst>
      <p:ext uri="{BB962C8B-B14F-4D97-AF65-F5344CB8AC3E}">
        <p14:creationId xmlns:p14="http://schemas.microsoft.com/office/powerpoint/2010/main" val="1776479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183880" cy="1051560"/>
          </a:xfrm>
        </p:spPr>
        <p:txBody>
          <a:bodyPr/>
          <a:lstStyle/>
          <a:p>
            <a:r>
              <a:rPr lang="uk-UA" dirty="0" smtClean="0"/>
              <a:t>Поради педагогу</a:t>
            </a:r>
            <a:endParaRPr lang="ru-RU" dirty="0"/>
          </a:p>
        </p:txBody>
      </p:sp>
      <p:sp>
        <p:nvSpPr>
          <p:cNvPr id="3" name="Содержимое 2"/>
          <p:cNvSpPr>
            <a:spLocks noGrp="1"/>
          </p:cNvSpPr>
          <p:nvPr>
            <p:ph idx="1"/>
          </p:nvPr>
        </p:nvSpPr>
        <p:spPr>
          <a:xfrm>
            <a:off x="502920" y="404664"/>
            <a:ext cx="8183880" cy="5544616"/>
          </a:xfrm>
        </p:spPr>
        <p:txBody>
          <a:bodyPr>
            <a:noAutofit/>
          </a:bodyPr>
          <a:lstStyle/>
          <a:p>
            <a:r>
              <a:rPr lang="uk-UA" sz="1600" spc="-100" dirty="0" smtClean="0"/>
              <a:t>Навчіться </a:t>
            </a:r>
            <a:r>
              <a:rPr lang="uk-UA" sz="1600" spc="-100" dirty="0" smtClean="0"/>
              <a:t>перевіряти справність слухового апарату дитини.</a:t>
            </a:r>
            <a:endParaRPr lang="ru-RU" sz="1600" spc="-100" dirty="0" smtClean="0"/>
          </a:p>
          <a:p>
            <a:r>
              <a:rPr lang="uk-UA" sz="1600" spc="-100" dirty="0" smtClean="0"/>
              <a:t>Ознайомтеся </a:t>
            </a:r>
            <a:r>
              <a:rPr lang="uk-UA" sz="1600" spc="-100" dirty="0" smtClean="0"/>
              <a:t>зі спеціальними технічними засобами, які сприятимуть ефективності навчального процесу.</a:t>
            </a:r>
            <a:endParaRPr lang="ru-RU" sz="1600" spc="-100" dirty="0" smtClean="0"/>
          </a:p>
          <a:p>
            <a:r>
              <a:rPr lang="uk-UA" sz="1600" spc="-100" dirty="0" smtClean="0"/>
              <a:t>Дитина </a:t>
            </a:r>
            <a:r>
              <a:rPr lang="uk-UA" sz="1600" spc="-100" dirty="0" smtClean="0"/>
              <a:t>має сидіти достатньо близько, добре бачити </a:t>
            </a:r>
            <a:r>
              <a:rPr lang="uk-UA" sz="1600" spc="-100" dirty="0" smtClean="0"/>
              <a:t>вчителя, </a:t>
            </a:r>
            <a:r>
              <a:rPr lang="uk-UA" sz="1600" spc="-100" dirty="0" smtClean="0"/>
              <a:t>одногрупників та </a:t>
            </a:r>
            <a:r>
              <a:rPr lang="uk-UA" sz="1600" spc="-100" dirty="0" smtClean="0"/>
              <a:t>унаочнення, чітко </a:t>
            </a:r>
            <a:r>
              <a:rPr lang="uk-UA" sz="1600" spc="-100" dirty="0" smtClean="0"/>
              <a:t>бачити артикуляційний апарат усіх учасників заняття.</a:t>
            </a:r>
            <a:endParaRPr lang="ru-RU" sz="1600" spc="-100" dirty="0" smtClean="0"/>
          </a:p>
          <a:p>
            <a:r>
              <a:rPr lang="uk-UA" sz="1600" spc="-100" dirty="0" smtClean="0"/>
              <a:t>Використовуйте </a:t>
            </a:r>
            <a:r>
              <a:rPr lang="uk-UA" sz="1600" spc="-100" dirty="0" smtClean="0"/>
              <a:t>якомога більше унаочнень.</a:t>
            </a:r>
            <a:endParaRPr lang="ru-RU" sz="1600" spc="-100" dirty="0" smtClean="0"/>
          </a:p>
          <a:p>
            <a:r>
              <a:rPr lang="uk-UA" sz="1600" spc="-100" dirty="0" smtClean="0"/>
              <a:t>Стежте </a:t>
            </a:r>
            <a:r>
              <a:rPr lang="uk-UA" sz="1600" spc="-100" dirty="0" smtClean="0"/>
              <a:t>за тим, щоб дитина отримувала інформацію в повному обсязі. Звукову інформацію необхідно підкріплювати та дублювати зоровим сприйняттям. </a:t>
            </a:r>
            <a:endParaRPr lang="ru-RU" sz="1600" spc="-100" dirty="0" smtClean="0"/>
          </a:p>
          <a:p>
            <a:r>
              <a:rPr lang="uk-UA" sz="1600" spc="-100" dirty="0" smtClean="0"/>
              <a:t>Починаючи </a:t>
            </a:r>
            <a:r>
              <a:rPr lang="uk-UA" sz="1600" spc="-100" dirty="0" smtClean="0"/>
              <a:t>розмову, приверніть увагу: назвіть на ім'я чи торкніться руки. Звертаючись і розмовляючи з дитиною, дивіться на неї, щоб вона могла бачити усі ваші рухи (артикуляцію, вираз обличчя, жести, мову тіла). </a:t>
            </a:r>
            <a:endParaRPr lang="ru-RU" sz="1600" spc="-100" dirty="0" smtClean="0"/>
          </a:p>
          <a:p>
            <a:r>
              <a:rPr lang="uk-UA" sz="1600" spc="-100" dirty="0" smtClean="0"/>
              <a:t>Перед </a:t>
            </a:r>
            <a:r>
              <a:rPr lang="uk-UA" sz="1600" spc="-100" dirty="0" smtClean="0"/>
              <a:t>там, як розпочати повідомлення нового матеріалу, інструкцій щодо виконання завдання тощо, переконайтеся, що дитина дивиться на вас і слухає. </a:t>
            </a:r>
            <a:endParaRPr lang="ru-RU" sz="1600" spc="-100" dirty="0" smtClean="0"/>
          </a:p>
          <a:p>
            <a:r>
              <a:rPr lang="uk-UA" sz="1600" spc="-100" dirty="0" smtClean="0"/>
              <a:t>Не </a:t>
            </a:r>
            <a:r>
              <a:rPr lang="uk-UA" sz="1600" spc="-100" dirty="0" smtClean="0"/>
              <a:t>затуляйте обличчя руками, не говоріть обернувшись до дитини спиною. </a:t>
            </a:r>
            <a:endParaRPr lang="ru-RU" sz="1600" spc="-100" dirty="0" smtClean="0"/>
          </a:p>
          <a:p>
            <a:r>
              <a:rPr lang="uk-UA" sz="1600" spc="-100" dirty="0" smtClean="0"/>
              <a:t>Говоріть </a:t>
            </a:r>
            <a:r>
              <a:rPr lang="uk-UA" sz="1600" spc="-100" dirty="0" smtClean="0"/>
              <a:t>достатньо гучно (але не надто – це спотворює слова), в нормальному темпі, не перебільшуючи артикуляцію, рухи губами.</a:t>
            </a:r>
            <a:endParaRPr lang="ru-RU" sz="1600" spc="-100" dirty="0" smtClean="0"/>
          </a:p>
          <a:p>
            <a:r>
              <a:rPr lang="uk-UA" sz="1600" spc="-100" dirty="0" smtClean="0"/>
              <a:t>Час </a:t>
            </a:r>
            <a:r>
              <a:rPr lang="uk-UA" sz="1600" spc="-100" dirty="0" smtClean="0"/>
              <a:t>від часу переконуйтесь, що дитина вас розуміє. </a:t>
            </a:r>
            <a:endParaRPr lang="ru-RU" sz="1600" spc="-100" dirty="0" smtClean="0"/>
          </a:p>
          <a:p>
            <a:r>
              <a:rPr lang="uk-UA" sz="1600" spc="-100" dirty="0" smtClean="0"/>
              <a:t>Переконайтесь</a:t>
            </a:r>
            <a:r>
              <a:rPr lang="uk-UA" sz="1600" spc="-100" dirty="0" smtClean="0"/>
              <a:t>, що всі слова в тексті зрозумілі. По можливості спрощуйте текст.</a:t>
            </a:r>
            <a:endParaRPr lang="ru-RU" sz="1600" spc="-100" dirty="0" smtClean="0"/>
          </a:p>
          <a:p>
            <a:r>
              <a:rPr lang="uk-UA" sz="1600" spc="-100" dirty="0" smtClean="0"/>
              <a:t>Ініціюйте </a:t>
            </a:r>
            <a:r>
              <a:rPr lang="uk-UA" sz="1600" spc="-100" dirty="0" smtClean="0"/>
              <a:t>мовленнєве спілкування дитини. Не перебивайте її, дайте можливість висловити думку. </a:t>
            </a:r>
            <a:endParaRPr lang="ru-RU" sz="1600" spc="-1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0086" y="5752182"/>
            <a:ext cx="8183880" cy="677214"/>
          </a:xfrm>
        </p:spPr>
        <p:txBody>
          <a:bodyPr>
            <a:normAutofit/>
          </a:bodyPr>
          <a:lstStyle/>
          <a:p>
            <a:r>
              <a:rPr lang="ru-RU" dirty="0" err="1" smtClean="0"/>
              <a:t>Діти</a:t>
            </a:r>
            <a:r>
              <a:rPr lang="ru-RU" dirty="0" smtClean="0"/>
              <a:t> </a:t>
            </a:r>
            <a:r>
              <a:rPr lang="ru-RU" dirty="0" err="1" smtClean="0"/>
              <a:t>із</a:t>
            </a:r>
            <a:r>
              <a:rPr lang="ru-RU" dirty="0" smtClean="0"/>
              <a:t> </a:t>
            </a:r>
            <a:r>
              <a:rPr lang="ru-RU" dirty="0" err="1" smtClean="0"/>
              <a:t>порушенням</a:t>
            </a:r>
            <a:r>
              <a:rPr lang="ru-RU" dirty="0" smtClean="0"/>
              <a:t> ОРА</a:t>
            </a:r>
            <a:endParaRPr lang="ru-RU" dirty="0"/>
          </a:p>
        </p:txBody>
      </p:sp>
      <p:sp>
        <p:nvSpPr>
          <p:cNvPr id="3" name="Содержимое 2"/>
          <p:cNvSpPr>
            <a:spLocks noGrp="1"/>
          </p:cNvSpPr>
          <p:nvPr>
            <p:ph idx="1"/>
          </p:nvPr>
        </p:nvSpPr>
        <p:spPr>
          <a:xfrm>
            <a:off x="502920" y="530352"/>
            <a:ext cx="8183880" cy="5398978"/>
          </a:xfrm>
        </p:spPr>
        <p:txBody>
          <a:bodyPr>
            <a:normAutofit fontScale="85000" lnSpcReduction="20000"/>
          </a:bodyPr>
          <a:lstStyle/>
          <a:p>
            <a:r>
              <a:rPr lang="ru-RU" dirty="0" err="1" smtClean="0"/>
              <a:t>захворювання</a:t>
            </a:r>
            <a:r>
              <a:rPr lang="ru-RU" dirty="0" smtClean="0"/>
              <a:t> </a:t>
            </a:r>
            <a:r>
              <a:rPr lang="ru-RU" dirty="0" err="1" smtClean="0"/>
              <a:t>нервової</a:t>
            </a:r>
            <a:r>
              <a:rPr lang="ru-RU" dirty="0" smtClean="0"/>
              <a:t> </a:t>
            </a:r>
            <a:r>
              <a:rPr lang="ru-RU" dirty="0" err="1" smtClean="0"/>
              <a:t>системи</a:t>
            </a:r>
            <a:r>
              <a:rPr lang="ru-RU" dirty="0" smtClean="0"/>
              <a:t>: дитячий </a:t>
            </a:r>
            <a:r>
              <a:rPr lang="ru-RU" dirty="0" err="1" smtClean="0"/>
              <a:t>церебральний</a:t>
            </a:r>
            <a:r>
              <a:rPr lang="ru-RU" dirty="0" smtClean="0"/>
              <a:t> </a:t>
            </a:r>
            <a:r>
              <a:rPr lang="ru-RU" dirty="0" err="1" smtClean="0"/>
              <a:t>параліч</a:t>
            </a:r>
            <a:r>
              <a:rPr lang="ru-RU" dirty="0" smtClean="0"/>
              <a:t>; </a:t>
            </a:r>
            <a:r>
              <a:rPr lang="ru-RU" dirty="0" err="1" smtClean="0"/>
              <a:t>поліомієліт</a:t>
            </a:r>
            <a:r>
              <a:rPr lang="ru-RU" dirty="0" smtClean="0"/>
              <a:t>;</a:t>
            </a:r>
          </a:p>
          <a:p>
            <a:endParaRPr lang="ru-RU" dirty="0" smtClean="0"/>
          </a:p>
          <a:p>
            <a:r>
              <a:rPr lang="ru-RU" dirty="0" err="1" smtClean="0"/>
              <a:t>вроджені</a:t>
            </a:r>
            <a:r>
              <a:rPr lang="ru-RU" dirty="0" smtClean="0"/>
              <a:t> </a:t>
            </a:r>
            <a:r>
              <a:rPr lang="ru-RU" dirty="0" err="1" smtClean="0"/>
              <a:t>патології</a:t>
            </a:r>
            <a:r>
              <a:rPr lang="ru-RU" dirty="0" smtClean="0"/>
              <a:t> </a:t>
            </a:r>
            <a:r>
              <a:rPr lang="ru-RU" dirty="0" err="1" smtClean="0"/>
              <a:t>опорно-рухового</a:t>
            </a:r>
            <a:r>
              <a:rPr lang="ru-RU" dirty="0" smtClean="0"/>
              <a:t> </a:t>
            </a:r>
            <a:r>
              <a:rPr lang="ru-RU" dirty="0" err="1" smtClean="0"/>
              <a:t>апарату</a:t>
            </a:r>
            <a:r>
              <a:rPr lang="ru-RU" dirty="0" smtClean="0"/>
              <a:t>: </a:t>
            </a:r>
            <a:r>
              <a:rPr lang="ru-RU" dirty="0" err="1" smtClean="0"/>
              <a:t>вроджений</a:t>
            </a:r>
            <a:r>
              <a:rPr lang="ru-RU" dirty="0" smtClean="0"/>
              <a:t> </a:t>
            </a:r>
            <a:r>
              <a:rPr lang="ru-RU" dirty="0" err="1" smtClean="0"/>
              <a:t>вивих</a:t>
            </a:r>
            <a:r>
              <a:rPr lang="ru-RU" dirty="0" smtClean="0"/>
              <a:t> стегна, </a:t>
            </a:r>
            <a:r>
              <a:rPr lang="ru-RU" dirty="0" err="1" smtClean="0"/>
              <a:t>кривошия</a:t>
            </a:r>
            <a:r>
              <a:rPr lang="ru-RU" dirty="0" smtClean="0"/>
              <a:t>, </a:t>
            </a:r>
            <a:r>
              <a:rPr lang="ru-RU" dirty="0" err="1" smtClean="0"/>
              <a:t>клишоногість</a:t>
            </a:r>
            <a:r>
              <a:rPr lang="ru-RU" dirty="0" smtClean="0"/>
              <a:t> та </a:t>
            </a:r>
            <a:r>
              <a:rPr lang="ru-RU" dirty="0" err="1" smtClean="0"/>
              <a:t>інші</a:t>
            </a:r>
            <a:r>
              <a:rPr lang="ru-RU" dirty="0" smtClean="0"/>
              <a:t> </a:t>
            </a:r>
            <a:r>
              <a:rPr lang="ru-RU" dirty="0" err="1" smtClean="0"/>
              <a:t>деформації</a:t>
            </a:r>
            <a:r>
              <a:rPr lang="ru-RU" dirty="0" smtClean="0"/>
              <a:t> стоп; </a:t>
            </a:r>
            <a:r>
              <a:rPr lang="ru-RU" dirty="0" err="1" smtClean="0"/>
              <a:t>аномалії</a:t>
            </a:r>
            <a:r>
              <a:rPr lang="ru-RU" dirty="0" smtClean="0"/>
              <a:t> </a:t>
            </a:r>
            <a:r>
              <a:rPr lang="ru-RU" dirty="0" err="1" smtClean="0"/>
              <a:t>розвитку</a:t>
            </a:r>
            <a:r>
              <a:rPr lang="ru-RU" dirty="0" smtClean="0"/>
              <a:t> хребта (</a:t>
            </a:r>
            <a:r>
              <a:rPr lang="ru-RU" dirty="0" err="1" smtClean="0"/>
              <a:t>сколіоз</a:t>
            </a:r>
            <a:r>
              <a:rPr lang="ru-RU" dirty="0" smtClean="0"/>
              <a:t>); </a:t>
            </a:r>
            <a:r>
              <a:rPr lang="ru-RU" dirty="0" err="1" smtClean="0"/>
              <a:t>недорозвиток</a:t>
            </a:r>
            <a:r>
              <a:rPr lang="ru-RU" dirty="0" smtClean="0"/>
              <a:t> </a:t>
            </a:r>
            <a:r>
              <a:rPr lang="ru-RU" dirty="0" err="1" smtClean="0"/>
              <a:t>і</a:t>
            </a:r>
            <a:r>
              <a:rPr lang="ru-RU" dirty="0" smtClean="0"/>
              <a:t> </a:t>
            </a:r>
            <a:r>
              <a:rPr lang="ru-RU" dirty="0" err="1" smtClean="0"/>
              <a:t>дефекти</a:t>
            </a:r>
            <a:r>
              <a:rPr lang="ru-RU" dirty="0" smtClean="0"/>
              <a:t> </a:t>
            </a:r>
            <a:r>
              <a:rPr lang="ru-RU" dirty="0" err="1" smtClean="0"/>
              <a:t>кінцівок</a:t>
            </a:r>
            <a:r>
              <a:rPr lang="ru-RU" dirty="0" smtClean="0"/>
              <a:t>: </a:t>
            </a:r>
            <a:r>
              <a:rPr lang="ru-RU" dirty="0" err="1" smtClean="0"/>
              <a:t>аномалії</a:t>
            </a:r>
            <a:r>
              <a:rPr lang="ru-RU" dirty="0" smtClean="0"/>
              <a:t> </a:t>
            </a:r>
            <a:r>
              <a:rPr lang="ru-RU" dirty="0" err="1" smtClean="0"/>
              <a:t>розвитку</a:t>
            </a:r>
            <a:r>
              <a:rPr lang="ru-RU" dirty="0" smtClean="0"/>
              <a:t> </a:t>
            </a:r>
            <a:r>
              <a:rPr lang="ru-RU" dirty="0" err="1" smtClean="0"/>
              <a:t>пальців</a:t>
            </a:r>
            <a:r>
              <a:rPr lang="ru-RU" dirty="0" smtClean="0"/>
              <a:t> </a:t>
            </a:r>
            <a:r>
              <a:rPr lang="ru-RU" dirty="0" err="1" smtClean="0"/>
              <a:t>кисті</a:t>
            </a:r>
            <a:r>
              <a:rPr lang="ru-RU" dirty="0" smtClean="0"/>
              <a:t>; </a:t>
            </a:r>
            <a:r>
              <a:rPr lang="ru-RU" dirty="0" err="1" smtClean="0"/>
              <a:t>артрогрипоз</a:t>
            </a:r>
            <a:r>
              <a:rPr lang="ru-RU" dirty="0" smtClean="0"/>
              <a:t> (</a:t>
            </a:r>
            <a:r>
              <a:rPr lang="ru-RU" dirty="0" err="1" smtClean="0"/>
              <a:t>природжене</a:t>
            </a:r>
            <a:r>
              <a:rPr lang="ru-RU" dirty="0" smtClean="0"/>
              <a:t> </a:t>
            </a:r>
            <a:r>
              <a:rPr lang="ru-RU" dirty="0" err="1" smtClean="0"/>
              <a:t>каліцтво</a:t>
            </a:r>
            <a:r>
              <a:rPr lang="ru-RU" dirty="0" smtClean="0"/>
              <a:t>); </a:t>
            </a:r>
          </a:p>
          <a:p>
            <a:endParaRPr lang="ru-RU" dirty="0" smtClean="0"/>
          </a:p>
          <a:p>
            <a:r>
              <a:rPr lang="ru-RU" dirty="0" err="1" smtClean="0"/>
              <a:t>набуті</a:t>
            </a:r>
            <a:r>
              <a:rPr lang="ru-RU" dirty="0" smtClean="0"/>
              <a:t> </a:t>
            </a:r>
            <a:r>
              <a:rPr lang="ru-RU" dirty="0" err="1" smtClean="0"/>
              <a:t>захворювання</a:t>
            </a:r>
            <a:r>
              <a:rPr lang="ru-RU" dirty="0" smtClean="0"/>
              <a:t> та </a:t>
            </a:r>
            <a:r>
              <a:rPr lang="ru-RU" dirty="0" err="1" smtClean="0"/>
              <a:t>ураження</a:t>
            </a:r>
            <a:r>
              <a:rPr lang="ru-RU" dirty="0" smtClean="0"/>
              <a:t> </a:t>
            </a:r>
            <a:r>
              <a:rPr lang="ru-RU" dirty="0" err="1" smtClean="0"/>
              <a:t>опорно-рухового</a:t>
            </a:r>
            <a:r>
              <a:rPr lang="ru-RU" dirty="0" smtClean="0"/>
              <a:t> </a:t>
            </a:r>
            <a:r>
              <a:rPr lang="ru-RU" dirty="0" err="1" smtClean="0"/>
              <a:t>апарату</a:t>
            </a:r>
            <a:r>
              <a:rPr lang="ru-RU" dirty="0" smtClean="0"/>
              <a:t>: </a:t>
            </a:r>
            <a:r>
              <a:rPr lang="ru-RU" dirty="0" err="1" smtClean="0"/>
              <a:t>травматичні</a:t>
            </a:r>
            <a:r>
              <a:rPr lang="ru-RU" dirty="0" smtClean="0"/>
              <a:t> </a:t>
            </a:r>
            <a:r>
              <a:rPr lang="ru-RU" dirty="0" err="1" smtClean="0"/>
              <a:t>ушкодження</a:t>
            </a:r>
            <a:r>
              <a:rPr lang="ru-RU" dirty="0" smtClean="0"/>
              <a:t> спинного </a:t>
            </a:r>
            <a:r>
              <a:rPr lang="ru-RU" dirty="0" err="1" smtClean="0"/>
              <a:t>мозку</a:t>
            </a:r>
            <a:r>
              <a:rPr lang="ru-RU" dirty="0" smtClean="0"/>
              <a:t> </a:t>
            </a:r>
            <a:r>
              <a:rPr lang="ru-RU" dirty="0" err="1" smtClean="0"/>
              <a:t>і</a:t>
            </a:r>
            <a:r>
              <a:rPr lang="ru-RU" dirty="0" smtClean="0"/>
              <a:t> </a:t>
            </a:r>
            <a:r>
              <a:rPr lang="ru-RU" dirty="0" err="1" smtClean="0"/>
              <a:t>кінцівок</a:t>
            </a:r>
            <a:r>
              <a:rPr lang="ru-RU" dirty="0" smtClean="0"/>
              <a:t>; </a:t>
            </a:r>
            <a:r>
              <a:rPr lang="ru-RU" dirty="0" err="1" smtClean="0"/>
              <a:t>поліартрит</a:t>
            </a:r>
            <a:r>
              <a:rPr lang="ru-RU" dirty="0" smtClean="0"/>
              <a:t>; </a:t>
            </a:r>
            <a:r>
              <a:rPr lang="ru-RU" dirty="0" err="1" smtClean="0"/>
              <a:t>захворювання</a:t>
            </a:r>
            <a:r>
              <a:rPr lang="ru-RU" dirty="0" smtClean="0"/>
              <a:t> скелету (</a:t>
            </a:r>
            <a:r>
              <a:rPr lang="ru-RU" dirty="0" err="1" smtClean="0"/>
              <a:t>туберкульоз</a:t>
            </a:r>
            <a:r>
              <a:rPr lang="ru-RU" dirty="0" smtClean="0"/>
              <a:t>, </a:t>
            </a:r>
            <a:r>
              <a:rPr lang="ru-RU" dirty="0" err="1" smtClean="0"/>
              <a:t>пухлини</a:t>
            </a:r>
            <a:r>
              <a:rPr lang="ru-RU" dirty="0" smtClean="0"/>
              <a:t> </a:t>
            </a:r>
            <a:r>
              <a:rPr lang="ru-RU" dirty="0" err="1" smtClean="0"/>
              <a:t>кісток</a:t>
            </a:r>
            <a:r>
              <a:rPr lang="ru-RU" dirty="0" smtClean="0"/>
              <a:t>, </a:t>
            </a:r>
            <a:r>
              <a:rPr lang="ru-RU" dirty="0" err="1" smtClean="0"/>
              <a:t>остеомієліт</a:t>
            </a:r>
            <a:r>
              <a:rPr lang="ru-RU" dirty="0" smtClean="0"/>
              <a:t>); </a:t>
            </a:r>
            <a:r>
              <a:rPr lang="ru-RU" dirty="0" err="1" smtClean="0"/>
              <a:t>системні</a:t>
            </a:r>
            <a:r>
              <a:rPr lang="ru-RU" dirty="0" smtClean="0"/>
              <a:t> </a:t>
            </a:r>
            <a:r>
              <a:rPr lang="ru-RU" dirty="0" err="1" smtClean="0"/>
              <a:t>захворювання</a:t>
            </a:r>
            <a:r>
              <a:rPr lang="ru-RU" dirty="0" smtClean="0"/>
              <a:t> </a:t>
            </a:r>
            <a:r>
              <a:rPr lang="ru-RU" dirty="0" err="1" smtClean="0"/>
              <a:t>скелету</a:t>
            </a:r>
            <a:r>
              <a:rPr lang="ru-RU" dirty="0" smtClean="0"/>
              <a:t> (</a:t>
            </a:r>
            <a:r>
              <a:rPr lang="ru-RU" dirty="0" err="1" smtClean="0"/>
              <a:t>хондродитрофія</a:t>
            </a:r>
            <a:r>
              <a:rPr lang="ru-RU" dirty="0" smtClean="0"/>
              <a:t>, </a:t>
            </a:r>
            <a:r>
              <a:rPr lang="ru-RU" dirty="0" err="1" smtClean="0"/>
              <a:t>рахіт</a:t>
            </a:r>
            <a:r>
              <a:rPr lang="ru-RU" dirty="0" smtClean="0"/>
              <a:t>)</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74912"/>
          </a:xfrm>
        </p:spPr>
        <p:txBody>
          <a:bodyPr>
            <a:normAutofit lnSpcReduction="10000"/>
          </a:bodyPr>
          <a:lstStyle/>
          <a:p>
            <a:pPr algn="ctr">
              <a:buNone/>
            </a:pPr>
            <a:r>
              <a:rPr lang="uk-UA" dirty="0"/>
              <a:t>Позитивні моменти:</a:t>
            </a:r>
          </a:p>
          <a:p>
            <a:r>
              <a:rPr lang="uk-UA" dirty="0"/>
              <a:t>Картина збережених функцій та порушень дуже індивідуальна, часто інтелектуальні можливості збережені та формуються компенсаторні засоби (активне мовлення та словесно-логічне мислення)</a:t>
            </a:r>
          </a:p>
          <a:p>
            <a:r>
              <a:rPr lang="uk-UA" dirty="0"/>
              <a:t>Часто діти з досвідом важкої фізичної реабілітації дуже наполегливі в досягненні результату</a:t>
            </a:r>
          </a:p>
          <a:p>
            <a:r>
              <a:rPr lang="uk-UA" dirty="0"/>
              <a:t>Часто діти, обмежені в пересуванні, дуже доброзичливі та позитивні у відносинах з іншими</a:t>
            </a:r>
            <a:endParaRPr lang="ru-RU" dirty="0"/>
          </a:p>
          <a:p>
            <a:endParaRPr lang="ru-RU" dirty="0"/>
          </a:p>
        </p:txBody>
      </p:sp>
    </p:spTree>
    <p:extLst>
      <p:ext uri="{BB962C8B-B14F-4D97-AF65-F5344CB8AC3E}">
        <p14:creationId xmlns:p14="http://schemas.microsoft.com/office/powerpoint/2010/main" val="38426499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418928"/>
          </a:xfrm>
        </p:spPr>
        <p:txBody>
          <a:bodyPr>
            <a:normAutofit/>
          </a:bodyPr>
          <a:lstStyle/>
          <a:p>
            <a:pPr algn="ctr">
              <a:buNone/>
            </a:pPr>
            <a:r>
              <a:rPr lang="uk-UA" dirty="0"/>
              <a:t>Труднощі (залежать від </a:t>
            </a:r>
            <a:r>
              <a:rPr lang="uk-UA" dirty="0" err="1"/>
              <a:t>вираженості</a:t>
            </a:r>
            <a:r>
              <a:rPr lang="uk-UA" dirty="0"/>
              <a:t> порушень):</a:t>
            </a:r>
          </a:p>
          <a:p>
            <a:r>
              <a:rPr lang="uk-UA" dirty="0"/>
              <a:t>В пересуванні, самообслуговуванні, формуванні письма тощо</a:t>
            </a:r>
          </a:p>
          <a:p>
            <a:r>
              <a:rPr lang="uk-UA" dirty="0"/>
              <a:t>В формуванні просторового мислення</a:t>
            </a:r>
          </a:p>
          <a:p>
            <a:r>
              <a:rPr lang="uk-UA" dirty="0"/>
              <a:t>В працездатності: повільний темп та/або швидка виснажливість</a:t>
            </a:r>
          </a:p>
          <a:p>
            <a:r>
              <a:rPr lang="uk-UA" dirty="0"/>
              <a:t>Супутні проблеми: можливе зниження інтелектуальних можливостей, порушення пам'яті, стійкі порушення формування окремих шкільних навичок, порушення зору, мовленнєві порушення</a:t>
            </a:r>
            <a:endParaRPr lang="ru-RU" dirty="0"/>
          </a:p>
          <a:p>
            <a:endParaRPr lang="ru-RU" dirty="0"/>
          </a:p>
        </p:txBody>
      </p:sp>
    </p:spTree>
    <p:extLst>
      <p:ext uri="{BB962C8B-B14F-4D97-AF65-F5344CB8AC3E}">
        <p14:creationId xmlns:p14="http://schemas.microsoft.com/office/powerpoint/2010/main" val="910375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562944"/>
          </a:xfrm>
        </p:spPr>
        <p:txBody>
          <a:bodyPr>
            <a:normAutofit fontScale="77500" lnSpcReduction="20000"/>
          </a:bodyPr>
          <a:lstStyle/>
          <a:p>
            <a:pPr algn="ctr">
              <a:buNone/>
            </a:pPr>
            <a:r>
              <a:rPr lang="uk-UA" dirty="0"/>
              <a:t>Особливі потреби:</a:t>
            </a:r>
          </a:p>
          <a:p>
            <a:r>
              <a:rPr lang="uk-UA" dirty="0"/>
              <a:t>Адаптація приміщення</a:t>
            </a:r>
          </a:p>
          <a:p>
            <a:r>
              <a:rPr lang="uk-UA" dirty="0"/>
              <a:t>Прилаштування робочого місця</a:t>
            </a:r>
          </a:p>
          <a:p>
            <a:r>
              <a:rPr lang="uk-UA" dirty="0"/>
              <a:t>Допоміжні засоби для письма та читання (тренажери, трафарети, підставки, насадки на ручку і </a:t>
            </a:r>
            <a:r>
              <a:rPr lang="uk-UA" dirty="0" err="1"/>
              <a:t>т.і</a:t>
            </a:r>
            <a:r>
              <a:rPr lang="uk-UA" dirty="0"/>
              <a:t>.) або технічні засоби (для друкування)</a:t>
            </a:r>
          </a:p>
          <a:p>
            <a:r>
              <a:rPr lang="uk-UA" dirty="0"/>
              <a:t>Спеціальні зошити, альбоми</a:t>
            </a:r>
          </a:p>
          <a:p>
            <a:r>
              <a:rPr lang="uk-UA" dirty="0"/>
              <a:t>Оптимальний режим навантажень та забезпечення відпочинку</a:t>
            </a:r>
          </a:p>
          <a:p>
            <a:r>
              <a:rPr lang="uk-UA" dirty="0"/>
              <a:t>Лікувальна фізкультура/ фізична реабілітація</a:t>
            </a:r>
          </a:p>
          <a:p>
            <a:r>
              <a:rPr lang="uk-UA" dirty="0"/>
              <a:t>Корекція супутніх порушень та відповідні прилаштування</a:t>
            </a:r>
          </a:p>
          <a:p>
            <a:r>
              <a:rPr lang="uk-UA" dirty="0"/>
              <a:t>Спеціальна </a:t>
            </a:r>
            <a:r>
              <a:rPr lang="uk-UA" dirty="0" err="1"/>
              <a:t>корекційно-розвивальна</a:t>
            </a:r>
            <a:r>
              <a:rPr lang="uk-UA" dirty="0"/>
              <a:t>  робота з формування просторового сприйняття та пізнавальних процесів</a:t>
            </a:r>
          </a:p>
          <a:p>
            <a:r>
              <a:rPr lang="uk-UA" dirty="0"/>
              <a:t>Адаптація навчальних програм та методів до особливостей конкретної дитини</a:t>
            </a:r>
            <a:endParaRPr lang="ru-RU" dirty="0"/>
          </a:p>
          <a:p>
            <a:endParaRPr lang="ru-RU" dirty="0"/>
          </a:p>
        </p:txBody>
      </p:sp>
    </p:spTree>
    <p:extLst>
      <p:ext uri="{BB962C8B-B14F-4D97-AF65-F5344CB8AC3E}">
        <p14:creationId xmlns:p14="http://schemas.microsoft.com/office/powerpoint/2010/main" val="4015018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45224"/>
            <a:ext cx="8183880" cy="1051560"/>
          </a:xfrm>
        </p:spPr>
        <p:txBody>
          <a:bodyPr/>
          <a:lstStyle/>
          <a:p>
            <a:r>
              <a:rPr lang="uk-UA" dirty="0" smtClean="0"/>
              <a:t>Поради педагогу</a:t>
            </a:r>
            <a:endParaRPr lang="ru-RU" dirty="0"/>
          </a:p>
        </p:txBody>
      </p:sp>
      <p:sp>
        <p:nvSpPr>
          <p:cNvPr id="3" name="Содержимое 2"/>
          <p:cNvSpPr>
            <a:spLocks noGrp="1"/>
          </p:cNvSpPr>
          <p:nvPr>
            <p:ph idx="1"/>
          </p:nvPr>
        </p:nvSpPr>
        <p:spPr>
          <a:xfrm>
            <a:off x="502920" y="530352"/>
            <a:ext cx="8183880" cy="5274912"/>
          </a:xfrm>
        </p:spPr>
        <p:txBody>
          <a:bodyPr>
            <a:normAutofit fontScale="55000" lnSpcReduction="20000"/>
          </a:bodyPr>
          <a:lstStyle/>
          <a:p>
            <a:r>
              <a:rPr lang="uk-UA" dirty="0" smtClean="0"/>
              <a:t>Проконсультуйтеся </a:t>
            </a:r>
            <a:r>
              <a:rPr lang="uk-UA" dirty="0" smtClean="0"/>
              <a:t>з іншими стосовно організації навчального середовища для саме цієї дитини.  </a:t>
            </a:r>
            <a:endParaRPr lang="ru-RU" dirty="0" smtClean="0"/>
          </a:p>
          <a:p>
            <a:r>
              <a:rPr lang="uk-UA" dirty="0" smtClean="0"/>
              <a:t>Шлях </a:t>
            </a:r>
            <a:r>
              <a:rPr lang="uk-UA" dirty="0" smtClean="0"/>
              <a:t>до робочого місця має бути безперешкодним (зручне відкривання дверей, достатньо широкі проходи між столами тощо). Ймовірно у закладі доведеться зробити певні архітектурні зміни (пандус, спеціальні поручні, пристосування у туалеті тощо) </a:t>
            </a:r>
            <a:endParaRPr lang="ru-RU" dirty="0" smtClean="0"/>
          </a:p>
          <a:p>
            <a:r>
              <a:rPr lang="uk-UA" dirty="0" smtClean="0"/>
              <a:t>Можливо </a:t>
            </a:r>
            <a:r>
              <a:rPr lang="uk-UA" dirty="0" smtClean="0"/>
              <a:t>знадобиться, щоб хтось з персоналу завжди був готовий допомогти (потримати двері доки заїде візок, під час подолання сходів чи порогів тощо). </a:t>
            </a:r>
            <a:endParaRPr lang="ru-RU" dirty="0" smtClean="0"/>
          </a:p>
          <a:p>
            <a:r>
              <a:rPr lang="uk-UA" dirty="0" smtClean="0"/>
              <a:t>Навчіться </a:t>
            </a:r>
            <a:r>
              <a:rPr lang="uk-UA" dirty="0" smtClean="0"/>
              <a:t>використовувати допоміжні технології. Знайдіть експертів, які б допомогли вам. </a:t>
            </a:r>
            <a:endParaRPr lang="ru-RU" dirty="0" smtClean="0"/>
          </a:p>
          <a:p>
            <a:r>
              <a:rPr lang="uk-UA" dirty="0" smtClean="0"/>
              <a:t>3 </a:t>
            </a:r>
            <a:r>
              <a:rPr lang="uk-UA" dirty="0" smtClean="0"/>
              <a:t>допомогою фахівців чи батьків облаштуйте робоче місце дитини з урахуванням її фізичного стану та особливостей розвитку навчальних навичок. </a:t>
            </a:r>
            <a:endParaRPr lang="ru-RU" dirty="0" smtClean="0"/>
          </a:p>
          <a:p>
            <a:r>
              <a:rPr lang="uk-UA" dirty="0" smtClean="0"/>
              <a:t>Проконсультуйтеся </a:t>
            </a:r>
            <a:r>
              <a:rPr lang="uk-UA" dirty="0" smtClean="0"/>
              <a:t>з фізіотерапевтом стосовно режиму навантаження, необхідних перерв і вправ. Стежте, щоб дитина не перевтомлювалася. </a:t>
            </a:r>
            <a:endParaRPr lang="ru-RU" dirty="0" smtClean="0"/>
          </a:p>
          <a:p>
            <a:r>
              <a:rPr lang="uk-UA" dirty="0" smtClean="0"/>
              <a:t>Іноді </a:t>
            </a:r>
            <a:r>
              <a:rPr lang="uk-UA" dirty="0" smtClean="0"/>
              <a:t>у дітей з церебральним паралічем може спостерігатися зниження слуху на високочастотні тони, водночас, зберігається на низькі. Намагайтеся говорити на нижчих тонах, переконайтеся, що дитина добре чує звуки т, к, с, п, є, ф, ш. </a:t>
            </a:r>
            <a:endParaRPr lang="ru-RU" dirty="0" smtClean="0"/>
          </a:p>
          <a:p>
            <a:r>
              <a:rPr lang="uk-UA" dirty="0" smtClean="0"/>
              <a:t>Знизьте </a:t>
            </a:r>
            <a:r>
              <a:rPr lang="uk-UA" dirty="0" smtClean="0"/>
              <a:t>вимоги до робіт руками. </a:t>
            </a:r>
            <a:endParaRPr lang="ru-RU" dirty="0" smtClean="0"/>
          </a:p>
          <a:p>
            <a:r>
              <a:rPr lang="uk-UA" dirty="0" smtClean="0"/>
              <a:t>Стежте</a:t>
            </a:r>
            <a:r>
              <a:rPr lang="uk-UA" dirty="0" smtClean="0"/>
              <a:t>, щоб необхідні матеріали, навчальне приладдя, унаочнення були у межах досяжності. </a:t>
            </a:r>
            <a:endParaRPr lang="ru-RU" dirty="0" smtClean="0"/>
          </a:p>
          <a:p>
            <a:r>
              <a:rPr lang="uk-UA" dirty="0" smtClean="0"/>
              <a:t>Не </a:t>
            </a:r>
            <a:r>
              <a:rPr lang="uk-UA" dirty="0" smtClean="0"/>
              <a:t>обтяжуйте надмірним піклуванням. </a:t>
            </a:r>
            <a:endParaRPr lang="ru-RU" dirty="0" smtClean="0"/>
          </a:p>
          <a:p>
            <a:r>
              <a:rPr lang="uk-UA" dirty="0" smtClean="0"/>
              <a:t>Дитині </a:t>
            </a:r>
            <a:r>
              <a:rPr lang="uk-UA" dirty="0" smtClean="0"/>
              <a:t>необхідно більше часу для виконання завдання. Адаптуйте вправи відповідним чином. </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marL="0" indent="723900">
              <a:lnSpc>
                <a:spcPct val="150000"/>
              </a:lnSpc>
              <a:buNone/>
            </a:pPr>
            <a:r>
              <a:rPr lang="ru-RU" dirty="0" err="1"/>
              <a:t>Основна</a:t>
            </a:r>
            <a:r>
              <a:rPr lang="ru-RU" dirty="0"/>
              <a:t> </a:t>
            </a:r>
            <a:r>
              <a:rPr lang="ru-RU" dirty="0" err="1"/>
              <a:t>особливість</a:t>
            </a:r>
            <a:r>
              <a:rPr lang="ru-RU" dirty="0"/>
              <a:t> </a:t>
            </a:r>
            <a:r>
              <a:rPr lang="ru-RU" dirty="0" err="1"/>
              <a:t>розвитку</a:t>
            </a:r>
            <a:r>
              <a:rPr lang="ru-RU" dirty="0"/>
              <a:t> </a:t>
            </a:r>
            <a:r>
              <a:rPr lang="ru-RU" dirty="0" err="1"/>
              <a:t>дитини</a:t>
            </a:r>
            <a:r>
              <a:rPr lang="ru-RU" dirty="0"/>
              <a:t> - </a:t>
            </a:r>
            <a:r>
              <a:rPr lang="uk-UA" dirty="0"/>
              <a:t>недостатність мовної  здібності.</a:t>
            </a:r>
          </a:p>
          <a:p>
            <a:pPr marL="0" indent="723900">
              <a:lnSpc>
                <a:spcPct val="150000"/>
              </a:lnSpc>
              <a:buNone/>
            </a:pPr>
            <a:r>
              <a:rPr lang="uk-UA" dirty="0"/>
              <a:t>Мовна здібність – це система орієнтовних  дій  у  мовному матеріалі, спрямованому на вловлювання регулярності  і  продуктивності мовних  явищ. </a:t>
            </a:r>
          </a:p>
          <a:p>
            <a:pPr marL="0" indent="723900" algn="r">
              <a:lnSpc>
                <a:spcPct val="150000"/>
              </a:lnSpc>
              <a:buNone/>
            </a:pPr>
            <a:r>
              <a:rPr lang="uk-UA" dirty="0"/>
              <a:t>(</a:t>
            </a:r>
            <a:r>
              <a:rPr lang="uk-UA" i="1" dirty="0"/>
              <a:t>М. К. Шеремет</a:t>
            </a:r>
            <a:r>
              <a:rPr lang="uk-UA" dirty="0"/>
              <a:t>).</a:t>
            </a:r>
          </a:p>
          <a:p>
            <a:endParaRPr lang="ru-RU" dirty="0"/>
          </a:p>
        </p:txBody>
      </p:sp>
    </p:spTree>
    <p:extLst>
      <p:ext uri="{BB962C8B-B14F-4D97-AF65-F5344CB8AC3E}">
        <p14:creationId xmlns:p14="http://schemas.microsoft.com/office/powerpoint/2010/main" val="3333400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77836"/>
            <a:ext cx="8183880" cy="1051560"/>
          </a:xfrm>
        </p:spPr>
        <p:txBody>
          <a:bodyPr>
            <a:normAutofit fontScale="90000"/>
          </a:bodyPr>
          <a:lstStyle/>
          <a:p>
            <a:r>
              <a:rPr lang="ru-RU" dirty="0" err="1" smtClean="0"/>
              <a:t>Діти</a:t>
            </a:r>
            <a:r>
              <a:rPr lang="ru-RU" dirty="0" smtClean="0"/>
              <a:t> </a:t>
            </a:r>
            <a:r>
              <a:rPr lang="ru-RU" dirty="0" err="1" smtClean="0"/>
              <a:t>із</a:t>
            </a:r>
            <a:r>
              <a:rPr lang="ru-RU" dirty="0" smtClean="0"/>
              <a:t> </a:t>
            </a:r>
            <a:r>
              <a:rPr lang="ru-RU" dirty="0" err="1" smtClean="0"/>
              <a:t>гіперактивністю</a:t>
            </a:r>
            <a:r>
              <a:rPr lang="ru-RU" dirty="0" smtClean="0"/>
              <a:t> та </a:t>
            </a:r>
            <a:r>
              <a:rPr lang="ru-RU" dirty="0" err="1" smtClean="0"/>
              <a:t>дефіцитом</a:t>
            </a:r>
            <a:r>
              <a:rPr lang="ru-RU" dirty="0" smtClean="0"/>
              <a:t> </a:t>
            </a:r>
            <a:r>
              <a:rPr lang="ru-RU" dirty="0" err="1" smtClean="0"/>
              <a:t>уваги</a:t>
            </a:r>
            <a:endParaRPr lang="ru-RU" dirty="0"/>
          </a:p>
        </p:txBody>
      </p:sp>
      <p:sp>
        <p:nvSpPr>
          <p:cNvPr id="3" name="Содержимое 2"/>
          <p:cNvSpPr>
            <a:spLocks noGrp="1"/>
          </p:cNvSpPr>
          <p:nvPr>
            <p:ph idx="1"/>
          </p:nvPr>
        </p:nvSpPr>
        <p:spPr>
          <a:xfrm>
            <a:off x="502920" y="530352"/>
            <a:ext cx="8183880" cy="2250576"/>
          </a:xfrm>
        </p:spPr>
        <p:txBody>
          <a:bodyPr>
            <a:normAutofit fontScale="92500" lnSpcReduction="20000"/>
          </a:bodyPr>
          <a:lstStyle/>
          <a:p>
            <a:pPr marL="0" indent="0">
              <a:buNone/>
            </a:pPr>
            <a:r>
              <a:rPr lang="ru-RU" dirty="0" err="1" smtClean="0"/>
              <a:t>спостерігається</a:t>
            </a:r>
            <a:r>
              <a:rPr lang="ru-RU" dirty="0" smtClean="0"/>
              <a:t> комплекс </a:t>
            </a:r>
            <a:r>
              <a:rPr lang="ru-RU" dirty="0" err="1" smtClean="0"/>
              <a:t>клінічних</a:t>
            </a:r>
            <a:r>
              <a:rPr lang="ru-RU" dirty="0" smtClean="0"/>
              <a:t>, </a:t>
            </a:r>
            <a:r>
              <a:rPr lang="ru-RU" dirty="0" err="1" smtClean="0"/>
              <a:t>фізіологічних</a:t>
            </a:r>
            <a:r>
              <a:rPr lang="ru-RU" dirty="0" smtClean="0"/>
              <a:t>, </a:t>
            </a:r>
            <a:r>
              <a:rPr lang="ru-RU" dirty="0" err="1" smtClean="0"/>
              <a:t>психологічних</a:t>
            </a:r>
            <a:r>
              <a:rPr lang="ru-RU" dirty="0" smtClean="0"/>
              <a:t> </a:t>
            </a:r>
            <a:r>
              <a:rPr lang="ru-RU" dirty="0" err="1" smtClean="0"/>
              <a:t>і</a:t>
            </a:r>
            <a:r>
              <a:rPr lang="ru-RU" dirty="0" smtClean="0"/>
              <a:t> </a:t>
            </a:r>
            <a:r>
              <a:rPr lang="ru-RU" dirty="0" err="1" smtClean="0"/>
              <a:t>біохімічних</a:t>
            </a:r>
            <a:r>
              <a:rPr lang="ru-RU" dirty="0" smtClean="0"/>
              <a:t> </a:t>
            </a:r>
            <a:r>
              <a:rPr lang="ru-RU" dirty="0" err="1" smtClean="0"/>
              <a:t>змін</a:t>
            </a:r>
            <a:r>
              <a:rPr lang="ru-RU" dirty="0" smtClean="0"/>
              <a:t>, </a:t>
            </a:r>
            <a:r>
              <a:rPr lang="ru-RU" dirty="0" err="1" smtClean="0"/>
              <a:t>іноді</a:t>
            </a:r>
            <a:r>
              <a:rPr lang="ru-RU" dirty="0" smtClean="0"/>
              <a:t> </a:t>
            </a:r>
            <a:r>
              <a:rPr lang="ru-RU" dirty="0" err="1" smtClean="0"/>
              <a:t>певні</a:t>
            </a:r>
            <a:r>
              <a:rPr lang="ru-RU" dirty="0" smtClean="0"/>
              <a:t> </a:t>
            </a:r>
            <a:r>
              <a:rPr lang="ru-RU" dirty="0" err="1" smtClean="0"/>
              <a:t>мінімальні</a:t>
            </a:r>
            <a:r>
              <a:rPr lang="ru-RU" dirty="0" smtClean="0"/>
              <a:t> </a:t>
            </a:r>
            <a:r>
              <a:rPr lang="ru-RU" dirty="0" err="1" smtClean="0"/>
              <a:t>мозкові</a:t>
            </a:r>
            <a:r>
              <a:rPr lang="ru-RU" dirty="0" smtClean="0"/>
              <a:t> </a:t>
            </a:r>
            <a:r>
              <a:rPr lang="ru-RU" dirty="0" err="1" smtClean="0"/>
              <a:t>дисфункції</a:t>
            </a:r>
            <a:r>
              <a:rPr lang="ru-RU" dirty="0" smtClean="0"/>
              <a:t> (</a:t>
            </a:r>
            <a:r>
              <a:rPr lang="ru-RU" dirty="0" err="1" smtClean="0"/>
              <a:t>збірна</a:t>
            </a:r>
            <a:r>
              <a:rPr lang="ru-RU" dirty="0" smtClean="0"/>
              <a:t> </a:t>
            </a:r>
            <a:r>
              <a:rPr lang="ru-RU" dirty="0" err="1" smtClean="0"/>
              <a:t>група</a:t>
            </a:r>
            <a:r>
              <a:rPr lang="ru-RU" dirty="0" smtClean="0"/>
              <a:t> </a:t>
            </a:r>
            <a:r>
              <a:rPr lang="ru-RU" dirty="0" err="1" smtClean="0"/>
              <a:t>різних</a:t>
            </a:r>
            <a:r>
              <a:rPr lang="ru-RU" dirty="0" smtClean="0"/>
              <a:t> </a:t>
            </a:r>
            <a:r>
              <a:rPr lang="ru-RU" dirty="0" err="1" smtClean="0"/>
              <a:t>паталогічних</a:t>
            </a:r>
            <a:r>
              <a:rPr lang="ru-RU" dirty="0" smtClean="0"/>
              <a:t> </a:t>
            </a:r>
            <a:r>
              <a:rPr lang="ru-RU" dirty="0" err="1" smtClean="0"/>
              <a:t>станів</a:t>
            </a:r>
            <a:r>
              <a:rPr lang="ru-RU" dirty="0" smtClean="0"/>
              <a:t>, </a:t>
            </a:r>
            <a:r>
              <a:rPr lang="ru-RU" dirty="0" err="1" smtClean="0"/>
              <a:t>які</a:t>
            </a:r>
            <a:r>
              <a:rPr lang="ru-RU" dirty="0" smtClean="0"/>
              <a:t> </a:t>
            </a:r>
            <a:r>
              <a:rPr lang="ru-RU" dirty="0" err="1" smtClean="0"/>
              <a:t>проявляються</a:t>
            </a:r>
            <a:r>
              <a:rPr lang="ru-RU" dirty="0" smtClean="0"/>
              <a:t> у </a:t>
            </a:r>
            <a:r>
              <a:rPr lang="ru-RU" dirty="0" err="1" smtClean="0"/>
              <a:t>комбінованих</a:t>
            </a:r>
            <a:r>
              <a:rPr lang="ru-RU" dirty="0" smtClean="0"/>
              <a:t> </a:t>
            </a:r>
            <a:r>
              <a:rPr lang="ru-RU" dirty="0" err="1" smtClean="0"/>
              <a:t>порушеннях</a:t>
            </a:r>
            <a:r>
              <a:rPr lang="ru-RU" dirty="0" smtClean="0"/>
              <a:t> </a:t>
            </a:r>
            <a:r>
              <a:rPr lang="ru-RU" dirty="0" err="1" smtClean="0"/>
              <a:t>сприймання</a:t>
            </a:r>
            <a:r>
              <a:rPr lang="ru-RU" dirty="0" smtClean="0"/>
              <a:t>, моторики, </a:t>
            </a:r>
            <a:r>
              <a:rPr lang="ru-RU" dirty="0" err="1" smtClean="0"/>
              <a:t>уваги</a:t>
            </a:r>
            <a:r>
              <a:rPr lang="ru-RU" dirty="0" smtClean="0"/>
              <a:t>)</a:t>
            </a:r>
            <a:endParaRPr lang="ru-RU" dirty="0"/>
          </a:p>
        </p:txBody>
      </p:sp>
      <p:pic>
        <p:nvPicPr>
          <p:cNvPr id="24578" name="Picture 2" descr="https://dytpsyholog.files.wordpress.com/2015/07/d181d0b4d0b2d0b3.jpg"/>
          <p:cNvPicPr>
            <a:picLocks noChangeAspect="1" noChangeArrowheads="1"/>
          </p:cNvPicPr>
          <p:nvPr/>
        </p:nvPicPr>
        <p:blipFill>
          <a:blip r:embed="rId2" cstate="print"/>
          <a:srcRect/>
          <a:stretch>
            <a:fillRect/>
          </a:stretch>
        </p:blipFill>
        <p:spPr bwMode="auto">
          <a:xfrm>
            <a:off x="6165255" y="3212976"/>
            <a:ext cx="2560368" cy="2235228"/>
          </a:xfrm>
          <a:prstGeom prst="rect">
            <a:avLst/>
          </a:prstGeom>
          <a:noFill/>
        </p:spPr>
      </p:pic>
      <p:sp>
        <p:nvSpPr>
          <p:cNvPr id="4" name="Прямоугольник 3"/>
          <p:cNvSpPr/>
          <p:nvPr/>
        </p:nvSpPr>
        <p:spPr>
          <a:xfrm>
            <a:off x="618310" y="2780928"/>
            <a:ext cx="5537866" cy="2585323"/>
          </a:xfrm>
          <a:prstGeom prst="rect">
            <a:avLst/>
          </a:prstGeom>
        </p:spPr>
        <p:txBody>
          <a:bodyPr wrap="square">
            <a:spAutoFit/>
          </a:bodyPr>
          <a:lstStyle/>
          <a:p>
            <a:r>
              <a:rPr lang="uk-UA" dirty="0"/>
              <a:t>Характерні особливості: </a:t>
            </a:r>
          </a:p>
          <a:p>
            <a:pPr indent="-69850">
              <a:buNone/>
            </a:pPr>
            <a:r>
              <a:rPr lang="uk-UA" dirty="0"/>
              <a:t>стійке порушення працездатності (непосидючість, імпульсивність, рухова </a:t>
            </a:r>
            <a:r>
              <a:rPr lang="uk-UA" dirty="0" err="1"/>
              <a:t>розгальмованість</a:t>
            </a:r>
            <a:r>
              <a:rPr lang="uk-UA" dirty="0"/>
              <a:t>) та зниження обсягу активної уваги, що призводить до зниження успішності в навчанні, порушень правил поведінки в класі, може супроводжуватись підвищеним травматизмом та конфліктами з однолітками</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418928"/>
          </a:xfrm>
        </p:spPr>
        <p:txBody>
          <a:bodyPr>
            <a:normAutofit fontScale="92500" lnSpcReduction="20000"/>
          </a:bodyPr>
          <a:lstStyle/>
          <a:p>
            <a:pPr algn="ctr">
              <a:buNone/>
            </a:pPr>
            <a:r>
              <a:rPr lang="uk-UA" dirty="0"/>
              <a:t>Позитивні моменти:</a:t>
            </a:r>
          </a:p>
          <a:p>
            <a:r>
              <a:rPr lang="uk-UA" dirty="0"/>
              <a:t>Збережені інтелектуальні можливості, що дозволяють використовувати методи регуляції поведінки та підтримуючі технології</a:t>
            </a:r>
          </a:p>
          <a:p>
            <a:r>
              <a:rPr lang="uk-UA" dirty="0"/>
              <a:t>Провокують постійний творчий пошук </a:t>
            </a:r>
            <a:r>
              <a:rPr lang="uk-UA" dirty="0" smtClean="0"/>
              <a:t>дорослих</a:t>
            </a:r>
          </a:p>
          <a:p>
            <a:pPr algn="ctr">
              <a:buNone/>
            </a:pPr>
            <a:endParaRPr lang="uk-UA" dirty="0" smtClean="0"/>
          </a:p>
          <a:p>
            <a:pPr algn="ctr">
              <a:buNone/>
            </a:pPr>
            <a:r>
              <a:rPr lang="uk-UA" dirty="0" smtClean="0"/>
              <a:t>Труднощі</a:t>
            </a:r>
            <a:r>
              <a:rPr lang="uk-UA" dirty="0"/>
              <a:t>:</a:t>
            </a:r>
          </a:p>
          <a:p>
            <a:r>
              <a:rPr lang="uk-UA" dirty="0"/>
              <a:t>Важко тривало сидіти без руху</a:t>
            </a:r>
          </a:p>
          <a:p>
            <a:r>
              <a:rPr lang="uk-UA" dirty="0"/>
              <a:t>Важко утримувати увагу на одному об'єкті, процесі протягом необхідного часу</a:t>
            </a:r>
          </a:p>
          <a:p>
            <a:r>
              <a:rPr lang="uk-UA" dirty="0"/>
              <a:t>Не здатні ігнорувати другорядні стимули</a:t>
            </a:r>
          </a:p>
          <a:p>
            <a:r>
              <a:rPr lang="uk-UA" dirty="0"/>
              <a:t>Важко чекати своєї черги</a:t>
            </a:r>
          </a:p>
          <a:p>
            <a:r>
              <a:rPr lang="uk-UA" dirty="0"/>
              <a:t>Важко організовувати власну діяльність</a:t>
            </a:r>
          </a:p>
          <a:p>
            <a:endParaRPr lang="uk-UA" dirty="0"/>
          </a:p>
          <a:p>
            <a:endParaRPr lang="ru-RU" dirty="0"/>
          </a:p>
        </p:txBody>
      </p:sp>
    </p:spTree>
    <p:extLst>
      <p:ext uri="{BB962C8B-B14F-4D97-AF65-F5344CB8AC3E}">
        <p14:creationId xmlns:p14="http://schemas.microsoft.com/office/powerpoint/2010/main" val="32485643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74912"/>
          </a:xfrm>
        </p:spPr>
        <p:txBody>
          <a:bodyPr>
            <a:normAutofit/>
          </a:bodyPr>
          <a:lstStyle/>
          <a:p>
            <a:pPr algn="ctr">
              <a:buNone/>
            </a:pPr>
            <a:r>
              <a:rPr lang="uk-UA" dirty="0"/>
              <a:t>Особливі потреби:</a:t>
            </a:r>
          </a:p>
          <a:p>
            <a:r>
              <a:rPr lang="uk-UA" dirty="0"/>
              <a:t>Чітка система вимог</a:t>
            </a:r>
          </a:p>
          <a:p>
            <a:r>
              <a:rPr lang="uk-UA" dirty="0"/>
              <a:t>Система зовнішньої підтримки та організації поведінки (наочні інструкції, піктограми, жетони і </a:t>
            </a:r>
            <a:r>
              <a:rPr lang="uk-UA" dirty="0" err="1"/>
              <a:t>т.і</a:t>
            </a:r>
            <a:r>
              <a:rPr lang="uk-UA" dirty="0"/>
              <a:t>.)</a:t>
            </a:r>
          </a:p>
          <a:p>
            <a:r>
              <a:rPr lang="uk-UA" dirty="0"/>
              <a:t>Адаптація методів навчання</a:t>
            </a:r>
          </a:p>
          <a:p>
            <a:r>
              <a:rPr lang="uk-UA" dirty="0"/>
              <a:t>Зміна видів діяльності</a:t>
            </a:r>
          </a:p>
          <a:p>
            <a:r>
              <a:rPr lang="uk-UA" dirty="0"/>
              <a:t>Дозування навантажень</a:t>
            </a:r>
          </a:p>
          <a:p>
            <a:r>
              <a:rPr lang="uk-UA" dirty="0"/>
              <a:t>Організаційна допомога</a:t>
            </a:r>
            <a:endParaRPr lang="ru-RU" dirty="0"/>
          </a:p>
          <a:p>
            <a:endParaRPr lang="ru-RU" dirty="0"/>
          </a:p>
        </p:txBody>
      </p:sp>
    </p:spTree>
    <p:extLst>
      <p:ext uri="{BB962C8B-B14F-4D97-AF65-F5344CB8AC3E}">
        <p14:creationId xmlns:p14="http://schemas.microsoft.com/office/powerpoint/2010/main" val="1348791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45224"/>
            <a:ext cx="8183880" cy="1051560"/>
          </a:xfrm>
        </p:spPr>
        <p:txBody>
          <a:bodyPr/>
          <a:lstStyle/>
          <a:p>
            <a:r>
              <a:rPr lang="uk-UA" dirty="0" smtClean="0"/>
              <a:t>Поради педагогу</a:t>
            </a:r>
            <a:endParaRPr lang="ru-RU" dirty="0"/>
          </a:p>
        </p:txBody>
      </p:sp>
      <p:sp>
        <p:nvSpPr>
          <p:cNvPr id="3" name="Содержимое 2"/>
          <p:cNvSpPr>
            <a:spLocks noGrp="1"/>
          </p:cNvSpPr>
          <p:nvPr>
            <p:ph idx="1"/>
          </p:nvPr>
        </p:nvSpPr>
        <p:spPr>
          <a:xfrm>
            <a:off x="502920" y="530352"/>
            <a:ext cx="8183880" cy="5274912"/>
          </a:xfrm>
        </p:spPr>
        <p:txBody>
          <a:bodyPr>
            <a:normAutofit fontScale="62500" lnSpcReduction="20000"/>
          </a:bodyPr>
          <a:lstStyle/>
          <a:p>
            <a:r>
              <a:rPr lang="uk-UA" dirty="0" smtClean="0"/>
              <a:t>Найдоцільніше посадити дитину за перший стіл.</a:t>
            </a:r>
            <a:endParaRPr lang="ru-RU" dirty="0" smtClean="0"/>
          </a:p>
          <a:p>
            <a:r>
              <a:rPr lang="uk-UA" dirty="0" smtClean="0"/>
              <a:t>Розклад </a:t>
            </a:r>
            <a:r>
              <a:rPr lang="uk-UA" dirty="0" smtClean="0"/>
              <a:t>занять має враховувати можливості дитини зосереджуватися та сприймати матеріал. </a:t>
            </a:r>
            <a:endParaRPr lang="ru-RU" dirty="0" smtClean="0"/>
          </a:p>
          <a:p>
            <a:r>
              <a:rPr lang="uk-UA" dirty="0" smtClean="0"/>
              <a:t>Види </a:t>
            </a:r>
            <a:r>
              <a:rPr lang="uk-UA" dirty="0" smtClean="0"/>
              <a:t>діяльності на занятті мають бути структурованими у вигляді картки чітко сформульованих дій, алгоритму виконання завдання.</a:t>
            </a:r>
            <a:endParaRPr lang="ru-RU" dirty="0" smtClean="0"/>
          </a:p>
          <a:p>
            <a:r>
              <a:rPr lang="uk-UA" dirty="0" smtClean="0"/>
              <a:t>Вказівки </a:t>
            </a:r>
            <a:r>
              <a:rPr lang="uk-UA" dirty="0" smtClean="0"/>
              <a:t>мають бути короткими та чіткими, повторюватися </a:t>
            </a:r>
            <a:r>
              <a:rPr lang="uk-UA" dirty="0" err="1" smtClean="0"/>
              <a:t>кількаразово</a:t>
            </a:r>
            <a:r>
              <a:rPr lang="uk-UA" dirty="0" smtClean="0"/>
              <a:t>. </a:t>
            </a:r>
            <a:endParaRPr lang="ru-RU" dirty="0" smtClean="0"/>
          </a:p>
          <a:p>
            <a:r>
              <a:rPr lang="uk-UA" dirty="0" smtClean="0"/>
              <a:t>Домагайтеся </a:t>
            </a:r>
            <a:r>
              <a:rPr lang="uk-UA" dirty="0" smtClean="0"/>
              <a:t>виконання завдання і перевіряйте його.</a:t>
            </a:r>
            <a:endParaRPr lang="ru-RU" dirty="0" smtClean="0"/>
          </a:p>
          <a:p>
            <a:r>
              <a:rPr lang="uk-UA" dirty="0" smtClean="0"/>
              <a:t>Знаходьте </a:t>
            </a:r>
            <a:r>
              <a:rPr lang="uk-UA" dirty="0" smtClean="0"/>
              <a:t>різноманітні можливості для виступу дитини перед групою.</a:t>
            </a:r>
            <a:endParaRPr lang="ru-RU" dirty="0" smtClean="0"/>
          </a:p>
          <a:p>
            <a:r>
              <a:rPr lang="uk-UA" dirty="0" smtClean="0"/>
              <a:t>Навчальний </a:t>
            </a:r>
            <a:r>
              <a:rPr lang="uk-UA" dirty="0" smtClean="0"/>
              <a:t>матеріал потрібно по можливості унаочнити настільки, щоб він утримував увагу і був максимально інформативним. </a:t>
            </a:r>
            <a:endParaRPr lang="ru-RU" dirty="0" smtClean="0"/>
          </a:p>
          <a:p>
            <a:r>
              <a:rPr lang="uk-UA" dirty="0" smtClean="0"/>
              <a:t>Хваліть </a:t>
            </a:r>
            <a:r>
              <a:rPr lang="uk-UA" dirty="0" smtClean="0"/>
              <a:t>дитину, використовуйте зворотній зв'язок. </a:t>
            </a:r>
            <a:endParaRPr lang="ru-RU" dirty="0" smtClean="0"/>
          </a:p>
          <a:p>
            <a:r>
              <a:rPr lang="uk-UA" dirty="0" smtClean="0"/>
              <a:t>Потрібно </a:t>
            </a:r>
            <a:r>
              <a:rPr lang="uk-UA" dirty="0" smtClean="0"/>
              <a:t>виробляти позитивну мотивацію у навчанні.</a:t>
            </a:r>
            <a:endParaRPr lang="ru-RU" dirty="0" smtClean="0"/>
          </a:p>
          <a:p>
            <a:r>
              <a:rPr lang="uk-UA" dirty="0" smtClean="0"/>
              <a:t>Спирайтеся </a:t>
            </a:r>
            <a:r>
              <a:rPr lang="uk-UA" dirty="0" smtClean="0"/>
              <a:t>на сильні сторони, відзначайте особливі успіхи, особливо у діяльності, до якої виявляє інтерес. </a:t>
            </a:r>
            <a:endParaRPr lang="ru-RU" dirty="0" smtClean="0"/>
          </a:p>
          <a:p>
            <a:r>
              <a:rPr lang="uk-UA" dirty="0" smtClean="0"/>
              <a:t>У </a:t>
            </a:r>
            <a:r>
              <a:rPr lang="uk-UA" dirty="0" smtClean="0"/>
              <a:t>разі епатажних чи неадекватних проявів чи дій, дотримуйтеся тактики поведінки, обраної командою фахівців. </a:t>
            </a:r>
            <a:endParaRPr lang="ru-RU" dirty="0" smtClean="0"/>
          </a:p>
          <a:p>
            <a:r>
              <a:rPr lang="uk-UA" dirty="0" smtClean="0"/>
              <a:t>Тісно</a:t>
            </a:r>
            <a:r>
              <a:rPr lang="uk-UA" dirty="0" smtClean="0"/>
              <a:t>, якомога частіше спілкуйтеся і співпрацюйте з батьками</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77836"/>
            <a:ext cx="8183880" cy="1051560"/>
          </a:xfrm>
        </p:spPr>
        <p:txBody>
          <a:bodyPr>
            <a:normAutofit fontScale="90000"/>
          </a:bodyPr>
          <a:lstStyle/>
          <a:p>
            <a:r>
              <a:rPr lang="ru-RU" dirty="0" err="1" smtClean="0"/>
              <a:t>Діти</a:t>
            </a:r>
            <a:r>
              <a:rPr lang="ru-RU" dirty="0" smtClean="0"/>
              <a:t> </a:t>
            </a:r>
            <a:r>
              <a:rPr lang="ru-RU" dirty="0" err="1" smtClean="0"/>
              <a:t>з</a:t>
            </a:r>
            <a:r>
              <a:rPr lang="ru-RU" dirty="0" smtClean="0"/>
              <a:t> </a:t>
            </a:r>
            <a:r>
              <a:rPr lang="ru-RU" dirty="0" err="1" smtClean="0"/>
              <a:t>раннім</a:t>
            </a:r>
            <a:r>
              <a:rPr lang="ru-RU" dirty="0" smtClean="0"/>
              <a:t> </a:t>
            </a:r>
            <a:r>
              <a:rPr lang="ru-RU" dirty="0" err="1" smtClean="0"/>
              <a:t>дитячим</a:t>
            </a:r>
            <a:r>
              <a:rPr lang="ru-RU" dirty="0" smtClean="0"/>
              <a:t> аутизмом (</a:t>
            </a:r>
            <a:r>
              <a:rPr lang="ru-RU" dirty="0" err="1" smtClean="0"/>
              <a:t>неконтактні</a:t>
            </a:r>
            <a:r>
              <a:rPr lang="ru-RU" dirty="0" smtClean="0"/>
              <a:t> </a:t>
            </a:r>
            <a:r>
              <a:rPr lang="ru-RU" dirty="0" err="1" smtClean="0"/>
              <a:t>діти</a:t>
            </a:r>
            <a:r>
              <a:rPr lang="ru-RU" dirty="0" smtClean="0"/>
              <a:t>)</a:t>
            </a:r>
            <a:endParaRPr lang="ru-RU" dirty="0"/>
          </a:p>
        </p:txBody>
      </p:sp>
      <p:sp>
        <p:nvSpPr>
          <p:cNvPr id="3" name="Содержимое 2"/>
          <p:cNvSpPr>
            <a:spLocks noGrp="1"/>
          </p:cNvSpPr>
          <p:nvPr>
            <p:ph idx="1"/>
          </p:nvPr>
        </p:nvSpPr>
        <p:spPr/>
        <p:txBody>
          <a:bodyPr>
            <a:normAutofit fontScale="92500" lnSpcReduction="20000"/>
          </a:bodyPr>
          <a:lstStyle/>
          <a:p>
            <a:r>
              <a:rPr lang="ru-RU" dirty="0" err="1" smtClean="0"/>
              <a:t>невміння</a:t>
            </a:r>
            <a:r>
              <a:rPr lang="ru-RU" dirty="0" smtClean="0"/>
              <a:t> </a:t>
            </a:r>
            <a:r>
              <a:rPr lang="ru-RU" dirty="0" err="1" smtClean="0"/>
              <a:t>організовувати</a:t>
            </a:r>
            <a:r>
              <a:rPr lang="ru-RU" dirty="0" smtClean="0"/>
              <a:t> </a:t>
            </a:r>
            <a:r>
              <a:rPr lang="ru-RU" dirty="0" err="1" smtClean="0"/>
              <a:t>спільну</a:t>
            </a:r>
            <a:r>
              <a:rPr lang="ru-RU" dirty="0" smtClean="0"/>
              <a:t> </a:t>
            </a:r>
            <a:r>
              <a:rPr lang="ru-RU" dirty="0" err="1" smtClean="0"/>
              <a:t>гру</a:t>
            </a:r>
            <a:r>
              <a:rPr lang="ru-RU" dirty="0" smtClean="0"/>
              <a:t> та </a:t>
            </a:r>
            <a:r>
              <a:rPr lang="ru-RU" dirty="0" err="1" smtClean="0"/>
              <a:t>встановлювати</a:t>
            </a:r>
            <a:r>
              <a:rPr lang="ru-RU" dirty="0" smtClean="0"/>
              <a:t> </a:t>
            </a:r>
            <a:r>
              <a:rPr lang="ru-RU" dirty="0" err="1" smtClean="0"/>
              <a:t>дружні</a:t>
            </a:r>
            <a:r>
              <a:rPr lang="ru-RU" dirty="0" smtClean="0"/>
              <a:t> </a:t>
            </a:r>
            <a:r>
              <a:rPr lang="ru-RU" dirty="0" err="1" smtClean="0"/>
              <a:t>стосунки</a:t>
            </a:r>
            <a:r>
              <a:rPr lang="ru-RU" dirty="0" smtClean="0"/>
              <a:t> </a:t>
            </a:r>
            <a:r>
              <a:rPr lang="ru-RU" dirty="0" err="1" smtClean="0"/>
              <a:t>з</a:t>
            </a:r>
            <a:r>
              <a:rPr lang="ru-RU" dirty="0" smtClean="0"/>
              <a:t> </a:t>
            </a:r>
            <a:r>
              <a:rPr lang="ru-RU" dirty="0" err="1" smtClean="0"/>
              <a:t>однолітками</a:t>
            </a:r>
            <a:r>
              <a:rPr lang="ru-RU" dirty="0" smtClean="0"/>
              <a:t>; </a:t>
            </a:r>
          </a:p>
          <a:p>
            <a:r>
              <a:rPr lang="ru-RU" dirty="0" err="1" smtClean="0"/>
              <a:t>відсутність</a:t>
            </a:r>
            <a:r>
              <a:rPr lang="ru-RU" dirty="0" smtClean="0"/>
              <a:t> </a:t>
            </a:r>
            <a:r>
              <a:rPr lang="ru-RU" dirty="0" err="1" smtClean="0"/>
              <a:t>чуйності</a:t>
            </a:r>
            <a:r>
              <a:rPr lang="ru-RU" dirty="0" smtClean="0"/>
              <a:t> до людей, </a:t>
            </a:r>
            <a:r>
              <a:rPr lang="ru-RU" dirty="0" err="1" smtClean="0"/>
              <a:t>байдужість</a:t>
            </a:r>
            <a:r>
              <a:rPr lang="ru-RU" dirty="0" smtClean="0"/>
              <a:t> до </a:t>
            </a:r>
            <a:r>
              <a:rPr lang="ru-RU" dirty="0" err="1" smtClean="0"/>
              <a:t>проявів</a:t>
            </a:r>
            <a:r>
              <a:rPr lang="ru-RU" dirty="0" smtClean="0"/>
              <a:t> </a:t>
            </a:r>
            <a:r>
              <a:rPr lang="ru-RU" dirty="0" err="1" smtClean="0"/>
              <a:t>любові</a:t>
            </a:r>
            <a:r>
              <a:rPr lang="ru-RU" dirty="0" smtClean="0"/>
              <a:t>, </a:t>
            </a:r>
            <a:r>
              <a:rPr lang="ru-RU" dirty="0" err="1" smtClean="0"/>
              <a:t>фізичного</a:t>
            </a:r>
            <a:r>
              <a:rPr lang="ru-RU" dirty="0" smtClean="0"/>
              <a:t> контакту; </a:t>
            </a:r>
          </a:p>
          <a:p>
            <a:r>
              <a:rPr lang="ru-RU" dirty="0" err="1" smtClean="0"/>
              <a:t>уникнення</a:t>
            </a:r>
            <a:r>
              <a:rPr lang="ru-RU" dirty="0" smtClean="0"/>
              <a:t> </a:t>
            </a:r>
            <a:r>
              <a:rPr lang="ru-RU" dirty="0" err="1" smtClean="0"/>
              <a:t>емоційних</a:t>
            </a:r>
            <a:r>
              <a:rPr lang="ru-RU" dirty="0" smtClean="0"/>
              <a:t> </a:t>
            </a:r>
            <a:r>
              <a:rPr lang="ru-RU" dirty="0" err="1" smtClean="0"/>
              <a:t>прихильностей</a:t>
            </a:r>
            <a:r>
              <a:rPr lang="ru-RU" dirty="0" smtClean="0"/>
              <a:t>, </a:t>
            </a:r>
            <a:r>
              <a:rPr lang="ru-RU" dirty="0" err="1" smtClean="0"/>
              <a:t>негативістичні</a:t>
            </a:r>
            <a:r>
              <a:rPr lang="ru-RU" dirty="0" smtClean="0"/>
              <a:t> </a:t>
            </a:r>
            <a:r>
              <a:rPr lang="ru-RU" dirty="0" err="1" smtClean="0"/>
              <a:t>реакції</a:t>
            </a:r>
            <a:r>
              <a:rPr lang="ru-RU" dirty="0" smtClean="0"/>
              <a:t> на </a:t>
            </a:r>
            <a:r>
              <a:rPr lang="ru-RU" dirty="0" err="1" smtClean="0"/>
              <a:t>прохання</a:t>
            </a:r>
            <a:r>
              <a:rPr lang="ru-RU" dirty="0" smtClean="0"/>
              <a:t>;</a:t>
            </a:r>
          </a:p>
          <a:p>
            <a:r>
              <a:rPr lang="ru-RU" dirty="0" err="1" smtClean="0"/>
              <a:t>недостатність</a:t>
            </a:r>
            <a:r>
              <a:rPr lang="ru-RU" dirty="0" smtClean="0"/>
              <a:t> очного контакту </a:t>
            </a:r>
            <a:r>
              <a:rPr lang="ru-RU" dirty="0" err="1" smtClean="0"/>
              <a:t>і</a:t>
            </a:r>
            <a:r>
              <a:rPr lang="ru-RU" dirty="0" smtClean="0"/>
              <a:t> </a:t>
            </a:r>
            <a:r>
              <a:rPr lang="ru-RU" dirty="0" err="1" smtClean="0"/>
              <a:t>мімічного</a:t>
            </a:r>
            <a:r>
              <a:rPr lang="ru-RU" dirty="0" smtClean="0"/>
              <a:t> </a:t>
            </a:r>
            <a:r>
              <a:rPr lang="ru-RU" dirty="0" err="1" smtClean="0"/>
              <a:t>реагування</a:t>
            </a:r>
            <a:r>
              <a:rPr lang="ru-RU" dirty="0" smtClean="0"/>
              <a:t> ;</a:t>
            </a:r>
          </a:p>
          <a:p>
            <a:r>
              <a:rPr lang="ru-RU" dirty="0" err="1" smtClean="0"/>
              <a:t>підвищений</a:t>
            </a:r>
            <a:r>
              <a:rPr lang="ru-RU" dirty="0" smtClean="0"/>
              <a:t> </a:t>
            </a:r>
            <a:r>
              <a:rPr lang="ru-RU" dirty="0" err="1" smtClean="0"/>
              <a:t>рівень</a:t>
            </a:r>
            <a:r>
              <a:rPr lang="ru-RU" dirty="0" smtClean="0"/>
              <a:t> </a:t>
            </a:r>
            <a:r>
              <a:rPr lang="ru-RU" dirty="0" err="1" smtClean="0"/>
              <a:t>тривоги</a:t>
            </a:r>
            <a:r>
              <a:rPr lang="ru-RU" dirty="0" smtClean="0"/>
              <a:t> </a:t>
            </a:r>
            <a:r>
              <a:rPr lang="ru-RU" dirty="0" err="1" smtClean="0"/>
              <a:t>від</a:t>
            </a:r>
            <a:r>
              <a:rPr lang="ru-RU" dirty="0" smtClean="0"/>
              <a:t> контакту </a:t>
            </a:r>
            <a:r>
              <a:rPr lang="ru-RU" dirty="0" err="1" smtClean="0"/>
              <a:t>з</a:t>
            </a:r>
            <a:r>
              <a:rPr lang="ru-RU" dirty="0" smtClean="0"/>
              <a:t> </a:t>
            </a:r>
            <a:r>
              <a:rPr lang="ru-RU" dirty="0" err="1" smtClean="0"/>
              <a:t>іншими</a:t>
            </a:r>
            <a:r>
              <a:rPr lang="ru-RU" dirty="0" smtClean="0"/>
              <a:t> людьми</a:t>
            </a:r>
            <a:endParaRPr lang="ru-RU" dirty="0"/>
          </a:p>
        </p:txBody>
      </p:sp>
      <p:pic>
        <p:nvPicPr>
          <p:cNvPr id="26626" name="Picture 2" descr="http://samaudacha.ru/wp-content/uploads/PICT0497.jpg"/>
          <p:cNvPicPr>
            <a:picLocks noChangeAspect="1" noChangeArrowheads="1"/>
          </p:cNvPicPr>
          <p:nvPr/>
        </p:nvPicPr>
        <p:blipFill>
          <a:blip r:embed="rId2" cstate="print"/>
          <a:srcRect/>
          <a:stretch>
            <a:fillRect/>
          </a:stretch>
        </p:blipFill>
        <p:spPr bwMode="auto">
          <a:xfrm>
            <a:off x="4709604" y="4042137"/>
            <a:ext cx="3648610" cy="1458565"/>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02904"/>
          </a:xfrm>
        </p:spPr>
        <p:txBody>
          <a:bodyPr>
            <a:normAutofit/>
          </a:bodyPr>
          <a:lstStyle/>
          <a:p>
            <a:r>
              <a:rPr lang="uk-UA" dirty="0"/>
              <a:t>Характерні особливості: нерівномірність формування різних психічних процесів із переважанням порушень в соціальній сфері та організації діяльності, стереотипність інтересів та поведінки.</a:t>
            </a:r>
          </a:p>
          <a:p>
            <a:endParaRPr lang="uk-UA" dirty="0"/>
          </a:p>
          <a:p>
            <a:pPr marL="0" indent="0" algn="ctr">
              <a:buNone/>
            </a:pPr>
            <a:r>
              <a:rPr lang="uk-UA" dirty="0"/>
              <a:t>Позитивні моменти:</a:t>
            </a:r>
          </a:p>
          <a:p>
            <a:r>
              <a:rPr lang="uk-UA" dirty="0"/>
              <a:t>Часто фотографічна пам'ять та високий рівень досягнень в окремих видах діяльності</a:t>
            </a:r>
          </a:p>
          <a:p>
            <a:endParaRPr lang="ru-RU" dirty="0"/>
          </a:p>
        </p:txBody>
      </p:sp>
    </p:spTree>
    <p:extLst>
      <p:ext uri="{BB962C8B-B14F-4D97-AF65-F5344CB8AC3E}">
        <p14:creationId xmlns:p14="http://schemas.microsoft.com/office/powerpoint/2010/main" val="2376776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algn="ctr">
              <a:buNone/>
            </a:pPr>
            <a:r>
              <a:rPr lang="uk-UA" dirty="0"/>
              <a:t>Труднощі:</a:t>
            </a:r>
          </a:p>
          <a:p>
            <a:r>
              <a:rPr lang="uk-UA" dirty="0"/>
              <a:t>В обробці та осмисленні сенсорної інформації </a:t>
            </a:r>
          </a:p>
          <a:p>
            <a:r>
              <a:rPr lang="uk-UA" dirty="0"/>
              <a:t>В розумінні соціальних ситуацій, емоцій та поведінки інших</a:t>
            </a:r>
          </a:p>
          <a:p>
            <a:r>
              <a:rPr lang="uk-UA" dirty="0"/>
              <a:t>У встановленні контакту з іншими людьми</a:t>
            </a:r>
          </a:p>
          <a:p>
            <a:r>
              <a:rPr lang="uk-UA" dirty="0"/>
              <a:t>В формуванні мовлення</a:t>
            </a:r>
            <a:endParaRPr lang="ru-RU" dirty="0"/>
          </a:p>
          <a:p>
            <a:r>
              <a:rPr lang="uk-UA" dirty="0"/>
              <a:t>В адаптації до нових умов, змін, переключенні на нові завдання</a:t>
            </a:r>
          </a:p>
          <a:p>
            <a:r>
              <a:rPr lang="uk-UA" dirty="0"/>
              <a:t>В використанні своїх знань в щоденному житті</a:t>
            </a:r>
          </a:p>
          <a:p>
            <a:endParaRPr lang="ru-RU" dirty="0"/>
          </a:p>
        </p:txBody>
      </p:sp>
    </p:spTree>
    <p:extLst>
      <p:ext uri="{BB962C8B-B14F-4D97-AF65-F5344CB8AC3E}">
        <p14:creationId xmlns:p14="http://schemas.microsoft.com/office/powerpoint/2010/main" val="27137476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fontScale="92500" lnSpcReduction="10000"/>
          </a:bodyPr>
          <a:lstStyle/>
          <a:p>
            <a:pPr algn="ctr">
              <a:buNone/>
            </a:pPr>
            <a:r>
              <a:rPr lang="uk-UA" dirty="0"/>
              <a:t>Особливі потреби:</a:t>
            </a:r>
          </a:p>
          <a:p>
            <a:r>
              <a:rPr lang="uk-UA" dirty="0"/>
              <a:t>Адаптація середовища до особливостей сприйняття дитини</a:t>
            </a:r>
          </a:p>
          <a:p>
            <a:r>
              <a:rPr lang="uk-UA" dirty="0"/>
              <a:t>Прилаштування дорослих до розуміння специфічних сигналів дитини про її стан та потреби</a:t>
            </a:r>
          </a:p>
          <a:p>
            <a:r>
              <a:rPr lang="uk-UA" dirty="0"/>
              <a:t>Дозування психоемоційних навантажень</a:t>
            </a:r>
            <a:endParaRPr lang="ru-RU" dirty="0"/>
          </a:p>
          <a:p>
            <a:r>
              <a:rPr lang="uk-UA" dirty="0"/>
              <a:t>Адаптація методів навчання</a:t>
            </a:r>
          </a:p>
          <a:p>
            <a:r>
              <a:rPr lang="uk-UA" dirty="0"/>
              <a:t>Модифікація програм навчання </a:t>
            </a:r>
            <a:endParaRPr lang="en-US" dirty="0"/>
          </a:p>
          <a:p>
            <a:r>
              <a:rPr lang="uk-UA" dirty="0"/>
              <a:t>Використання методів альтернативної комунікації</a:t>
            </a:r>
          </a:p>
          <a:p>
            <a:r>
              <a:rPr lang="uk-UA" dirty="0"/>
              <a:t>Спеціальна </a:t>
            </a:r>
            <a:r>
              <a:rPr lang="uk-UA" dirty="0" err="1"/>
              <a:t>корекційно-розвивальна</a:t>
            </a:r>
            <a:r>
              <a:rPr lang="uk-UA" dirty="0"/>
              <a:t> робота з формування комунікативних навичок</a:t>
            </a:r>
          </a:p>
          <a:p>
            <a:endParaRPr lang="ru-RU" dirty="0"/>
          </a:p>
        </p:txBody>
      </p:sp>
    </p:spTree>
    <p:extLst>
      <p:ext uri="{BB962C8B-B14F-4D97-AF65-F5344CB8AC3E}">
        <p14:creationId xmlns:p14="http://schemas.microsoft.com/office/powerpoint/2010/main" val="11986781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45224"/>
            <a:ext cx="8183880" cy="1051560"/>
          </a:xfrm>
        </p:spPr>
        <p:txBody>
          <a:bodyPr/>
          <a:lstStyle/>
          <a:p>
            <a:r>
              <a:rPr lang="uk-UA" dirty="0" smtClean="0"/>
              <a:t>Поради педагогу</a:t>
            </a:r>
            <a:endParaRPr lang="ru-RU" dirty="0"/>
          </a:p>
        </p:txBody>
      </p:sp>
      <p:sp>
        <p:nvSpPr>
          <p:cNvPr id="3" name="Содержимое 2"/>
          <p:cNvSpPr>
            <a:spLocks noGrp="1"/>
          </p:cNvSpPr>
          <p:nvPr>
            <p:ph idx="1"/>
          </p:nvPr>
        </p:nvSpPr>
        <p:spPr>
          <a:xfrm>
            <a:off x="502920" y="530352"/>
            <a:ext cx="8183880" cy="5346920"/>
          </a:xfrm>
        </p:spPr>
        <p:txBody>
          <a:bodyPr>
            <a:normAutofit fontScale="85000" lnSpcReduction="10000"/>
          </a:bodyPr>
          <a:lstStyle/>
          <a:p>
            <a:r>
              <a:rPr lang="uk-UA" dirty="0" smtClean="0"/>
              <a:t>встановити позитивний емоційний контакт</a:t>
            </a:r>
            <a:endParaRPr lang="ru-RU" dirty="0" smtClean="0"/>
          </a:p>
          <a:p>
            <a:r>
              <a:rPr lang="uk-UA" dirty="0" smtClean="0"/>
              <a:t>використовуються </a:t>
            </a:r>
            <a:r>
              <a:rPr lang="uk-UA" dirty="0" smtClean="0"/>
              <a:t>стереотипи дитини </a:t>
            </a:r>
            <a:endParaRPr lang="ru-RU" dirty="0" smtClean="0"/>
          </a:p>
          <a:p>
            <a:r>
              <a:rPr lang="uk-UA" dirty="0" smtClean="0"/>
              <a:t>навчати </a:t>
            </a:r>
            <a:r>
              <a:rPr lang="uk-UA" dirty="0" smtClean="0"/>
              <a:t>дитину мові почуттів, фіксувати увагу на емоційному стані людей і тварин </a:t>
            </a:r>
            <a:endParaRPr lang="ru-RU" dirty="0" smtClean="0"/>
          </a:p>
          <a:p>
            <a:r>
              <a:rPr lang="uk-UA" dirty="0" smtClean="0"/>
              <a:t>навчати </a:t>
            </a:r>
            <a:r>
              <a:rPr lang="uk-UA" dirty="0" smtClean="0"/>
              <a:t>поведінковій етиці на емоційній основі, аналізувати світ емоцій. В подальшому розвиток творчих здібностей та уяви дозволяє дитині адекватно сприймати літературні казки </a:t>
            </a:r>
            <a:endParaRPr lang="ru-RU" dirty="0" smtClean="0"/>
          </a:p>
          <a:p>
            <a:r>
              <a:rPr lang="uk-UA" dirty="0" smtClean="0"/>
              <a:t>педагогам </a:t>
            </a:r>
            <a:r>
              <a:rPr lang="uk-UA" dirty="0" smtClean="0"/>
              <a:t>не слід використовувати </a:t>
            </a:r>
            <a:r>
              <a:rPr lang="uk-UA" dirty="0" err="1" smtClean="0"/>
              <a:t>травмуючі</a:t>
            </a:r>
            <a:r>
              <a:rPr lang="uk-UA" dirty="0" smtClean="0"/>
              <a:t> слова: «ти злякався…», « не вийшло…». Завдання педагога – попередити наростання негативізму, подолати комунікативний бар'єр </a:t>
            </a:r>
            <a:endParaRPr lang="ru-RU" dirty="0" smtClean="0"/>
          </a:p>
          <a:p>
            <a:r>
              <a:rPr lang="uk-UA" dirty="0" smtClean="0"/>
              <a:t>одним </a:t>
            </a:r>
            <a:r>
              <a:rPr lang="uk-UA" dirty="0" smtClean="0"/>
              <a:t>з напрямків роботи є соціально-побутова адаптація дітей, формування навичок самообслуговування</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77836"/>
            <a:ext cx="5497840" cy="1051560"/>
          </a:xfrm>
        </p:spPr>
        <p:txBody>
          <a:bodyPr>
            <a:normAutofit fontScale="90000"/>
          </a:bodyPr>
          <a:lstStyle/>
          <a:p>
            <a:r>
              <a:rPr lang="ru-RU" dirty="0" err="1" smtClean="0"/>
              <a:t>Психічний</a:t>
            </a:r>
            <a:r>
              <a:rPr lang="ru-RU" dirty="0" smtClean="0"/>
              <a:t> </a:t>
            </a:r>
            <a:r>
              <a:rPr lang="ru-RU" dirty="0" err="1" smtClean="0"/>
              <a:t>інфантилізм</a:t>
            </a:r>
            <a:endParaRPr lang="ru-RU" dirty="0"/>
          </a:p>
        </p:txBody>
      </p:sp>
      <p:sp>
        <p:nvSpPr>
          <p:cNvPr id="3" name="Содержимое 2"/>
          <p:cNvSpPr>
            <a:spLocks noGrp="1"/>
          </p:cNvSpPr>
          <p:nvPr>
            <p:ph idx="1"/>
          </p:nvPr>
        </p:nvSpPr>
        <p:spPr/>
        <p:txBody>
          <a:bodyPr>
            <a:normAutofit fontScale="85000" lnSpcReduction="10000"/>
          </a:bodyPr>
          <a:lstStyle/>
          <a:p>
            <a:r>
              <a:rPr lang="ru-RU" dirty="0" err="1" smtClean="0"/>
              <a:t>істинний</a:t>
            </a:r>
            <a:r>
              <a:rPr lang="ru-RU" dirty="0" smtClean="0"/>
              <a:t> </a:t>
            </a:r>
            <a:r>
              <a:rPr lang="ru-RU" dirty="0" err="1" smtClean="0"/>
              <a:t>чи</a:t>
            </a:r>
            <a:r>
              <a:rPr lang="ru-RU" dirty="0" smtClean="0"/>
              <a:t> </a:t>
            </a:r>
            <a:r>
              <a:rPr lang="ru-RU" dirty="0" err="1" smtClean="0"/>
              <a:t>простий</a:t>
            </a:r>
            <a:r>
              <a:rPr lang="ru-RU" dirty="0" smtClean="0"/>
              <a:t> – </a:t>
            </a:r>
            <a:r>
              <a:rPr lang="ru-RU" dirty="0" err="1" smtClean="0"/>
              <a:t>базується</a:t>
            </a:r>
            <a:r>
              <a:rPr lang="ru-RU" dirty="0" smtClean="0"/>
              <a:t> на </a:t>
            </a:r>
            <a:r>
              <a:rPr lang="ru-RU" dirty="0" err="1" smtClean="0"/>
              <a:t>затримці</a:t>
            </a:r>
            <a:r>
              <a:rPr lang="ru-RU" dirty="0" smtClean="0"/>
              <a:t> </a:t>
            </a:r>
            <a:r>
              <a:rPr lang="ru-RU" dirty="0" err="1" smtClean="0"/>
              <a:t>розвитку</a:t>
            </a:r>
            <a:r>
              <a:rPr lang="ru-RU" dirty="0" smtClean="0"/>
              <a:t> </a:t>
            </a:r>
            <a:r>
              <a:rPr lang="ru-RU" dirty="0" err="1" smtClean="0"/>
              <a:t>лобних</a:t>
            </a:r>
            <a:r>
              <a:rPr lang="ru-RU" dirty="0" smtClean="0"/>
              <a:t> </a:t>
            </a:r>
            <a:r>
              <a:rPr lang="ru-RU" dirty="0" err="1" smtClean="0"/>
              <a:t>ділянок</a:t>
            </a:r>
            <a:r>
              <a:rPr lang="ru-RU" dirty="0" smtClean="0"/>
              <a:t> головного </a:t>
            </a:r>
            <a:r>
              <a:rPr lang="ru-RU" dirty="0" err="1" smtClean="0"/>
              <a:t>мозку</a:t>
            </a:r>
            <a:r>
              <a:rPr lang="ru-RU" dirty="0" smtClean="0"/>
              <a:t>, </a:t>
            </a:r>
            <a:r>
              <a:rPr lang="ru-RU" dirty="0" err="1" smtClean="0"/>
              <a:t>зумовлений</a:t>
            </a:r>
            <a:r>
              <a:rPr lang="ru-RU" dirty="0" smtClean="0"/>
              <a:t> </a:t>
            </a:r>
            <a:r>
              <a:rPr lang="ru-RU" dirty="0" err="1" smtClean="0"/>
              <a:t>органічними</a:t>
            </a:r>
            <a:r>
              <a:rPr lang="ru-RU" dirty="0" smtClean="0"/>
              <a:t> факторами</a:t>
            </a:r>
          </a:p>
          <a:p>
            <a:r>
              <a:rPr lang="ru-RU" dirty="0" err="1" smtClean="0"/>
              <a:t>загальна</a:t>
            </a:r>
            <a:r>
              <a:rPr lang="ru-RU" dirty="0" smtClean="0"/>
              <a:t> </a:t>
            </a:r>
            <a:r>
              <a:rPr lang="ru-RU" dirty="0" err="1" smtClean="0"/>
              <a:t>психофізична</a:t>
            </a:r>
            <a:r>
              <a:rPr lang="ru-RU" dirty="0" smtClean="0"/>
              <a:t> </a:t>
            </a:r>
            <a:r>
              <a:rPr lang="ru-RU" dirty="0" err="1" smtClean="0"/>
              <a:t>незрілість</a:t>
            </a:r>
            <a:r>
              <a:rPr lang="ru-RU" dirty="0" smtClean="0"/>
              <a:t> по </a:t>
            </a:r>
            <a:r>
              <a:rPr lang="ru-RU" dirty="0" err="1" smtClean="0"/>
              <a:t>інфантильному</a:t>
            </a:r>
            <a:r>
              <a:rPr lang="ru-RU" dirty="0" smtClean="0"/>
              <a:t> типу. Причини </a:t>
            </a:r>
            <a:r>
              <a:rPr lang="ru-RU" dirty="0" err="1" smtClean="0"/>
              <a:t>ті</a:t>
            </a:r>
            <a:r>
              <a:rPr lang="ru-RU" dirty="0" smtClean="0"/>
              <a:t> ж, </a:t>
            </a:r>
            <a:r>
              <a:rPr lang="ru-RU" dirty="0" err="1" smtClean="0"/>
              <a:t>що</a:t>
            </a:r>
            <a:r>
              <a:rPr lang="ru-RU" dirty="0" smtClean="0"/>
              <a:t> </a:t>
            </a:r>
            <a:r>
              <a:rPr lang="ru-RU" dirty="0" err="1" smtClean="0"/>
              <a:t>і</a:t>
            </a:r>
            <a:r>
              <a:rPr lang="ru-RU" dirty="0" smtClean="0"/>
              <a:t> в </a:t>
            </a:r>
            <a:r>
              <a:rPr lang="ru-RU" dirty="0" err="1" smtClean="0"/>
              <a:t>першому</a:t>
            </a:r>
            <a:r>
              <a:rPr lang="ru-RU" dirty="0" smtClean="0"/>
              <a:t> </a:t>
            </a:r>
            <a:r>
              <a:rPr lang="ru-RU" dirty="0" err="1" smtClean="0"/>
              <a:t>варіанті</a:t>
            </a:r>
            <a:r>
              <a:rPr lang="ru-RU" dirty="0" smtClean="0"/>
              <a:t>, </a:t>
            </a:r>
            <a:r>
              <a:rPr lang="ru-RU" dirty="0" err="1" smtClean="0"/>
              <a:t>однак</a:t>
            </a:r>
            <a:r>
              <a:rPr lang="ru-RU" dirty="0" smtClean="0"/>
              <a:t> у другому </a:t>
            </a:r>
            <a:r>
              <a:rPr lang="ru-RU" dirty="0" err="1" smtClean="0"/>
              <a:t>варіанті</a:t>
            </a:r>
            <a:r>
              <a:rPr lang="ru-RU" dirty="0" smtClean="0"/>
              <a:t> </a:t>
            </a:r>
            <a:r>
              <a:rPr lang="ru-RU" dirty="0" err="1" smtClean="0"/>
              <a:t>незрілість</a:t>
            </a:r>
            <a:r>
              <a:rPr lang="ru-RU" dirty="0" smtClean="0"/>
              <a:t> </a:t>
            </a:r>
            <a:r>
              <a:rPr lang="ru-RU" dirty="0" err="1" smtClean="0"/>
              <a:t>стосується</a:t>
            </a:r>
            <a:r>
              <a:rPr lang="ru-RU" dirty="0" smtClean="0"/>
              <a:t> </a:t>
            </a:r>
            <a:r>
              <a:rPr lang="ru-RU" dirty="0" err="1" smtClean="0"/>
              <a:t>також</a:t>
            </a:r>
            <a:r>
              <a:rPr lang="ru-RU" dirty="0" smtClean="0"/>
              <a:t> </a:t>
            </a:r>
            <a:r>
              <a:rPr lang="ru-RU" dirty="0" err="1" smtClean="0"/>
              <a:t>фізичного</a:t>
            </a:r>
            <a:r>
              <a:rPr lang="ru-RU" dirty="0" smtClean="0"/>
              <a:t> </a:t>
            </a:r>
            <a:r>
              <a:rPr lang="ru-RU" dirty="0" err="1" smtClean="0"/>
              <a:t>розвитку</a:t>
            </a:r>
            <a:endParaRPr lang="ru-RU" dirty="0" smtClean="0"/>
          </a:p>
          <a:p>
            <a:r>
              <a:rPr lang="ru-RU" dirty="0" err="1" smtClean="0"/>
              <a:t>дитина</a:t>
            </a:r>
            <a:r>
              <a:rPr lang="ru-RU" dirty="0" smtClean="0"/>
              <a:t> </a:t>
            </a:r>
            <a:r>
              <a:rPr lang="ru-RU" dirty="0" err="1" smtClean="0"/>
              <a:t>народжується</a:t>
            </a:r>
            <a:r>
              <a:rPr lang="ru-RU" dirty="0" smtClean="0"/>
              <a:t> </a:t>
            </a:r>
            <a:r>
              <a:rPr lang="ru-RU" dirty="0" err="1" smtClean="0"/>
              <a:t>психічно</a:t>
            </a:r>
            <a:r>
              <a:rPr lang="ru-RU" dirty="0" smtClean="0"/>
              <a:t> та </a:t>
            </a:r>
            <a:r>
              <a:rPr lang="ru-RU" dirty="0" err="1" smtClean="0"/>
              <a:t>фізично</a:t>
            </a:r>
            <a:r>
              <a:rPr lang="ru-RU" dirty="0" smtClean="0"/>
              <a:t> здоровою, </a:t>
            </a:r>
            <a:r>
              <a:rPr lang="ru-RU" dirty="0" err="1" smtClean="0"/>
              <a:t>але</a:t>
            </a:r>
            <a:r>
              <a:rPr lang="ru-RU" dirty="0" smtClean="0"/>
              <a:t> </a:t>
            </a:r>
            <a:r>
              <a:rPr lang="ru-RU" dirty="0" err="1" smtClean="0"/>
              <a:t>захищаючи</a:t>
            </a:r>
            <a:r>
              <a:rPr lang="ru-RU" dirty="0" smtClean="0"/>
              <a:t> </a:t>
            </a:r>
            <a:r>
              <a:rPr lang="ru-RU" dirty="0" err="1" smtClean="0"/>
              <a:t>її</a:t>
            </a:r>
            <a:r>
              <a:rPr lang="ru-RU" dirty="0" smtClean="0"/>
              <a:t> </a:t>
            </a:r>
            <a:r>
              <a:rPr lang="ru-RU" dirty="0" err="1" smtClean="0"/>
              <a:t>від</a:t>
            </a:r>
            <a:r>
              <a:rPr lang="ru-RU" dirty="0" smtClean="0"/>
              <a:t> </a:t>
            </a:r>
            <a:r>
              <a:rPr lang="ru-RU" dirty="0" err="1" smtClean="0"/>
              <a:t>життя</a:t>
            </a:r>
            <a:r>
              <a:rPr lang="ru-RU" dirty="0" smtClean="0"/>
              <a:t> батьки штучно </a:t>
            </a:r>
            <a:r>
              <a:rPr lang="ru-RU" dirty="0" err="1" smtClean="0"/>
              <a:t>затримують</a:t>
            </a:r>
            <a:r>
              <a:rPr lang="ru-RU" dirty="0" smtClean="0"/>
              <a:t> </a:t>
            </a:r>
            <a:r>
              <a:rPr lang="ru-RU" dirty="0" err="1" smtClean="0"/>
              <a:t>соціалізацію</a:t>
            </a:r>
            <a:r>
              <a:rPr lang="ru-RU" dirty="0" smtClean="0"/>
              <a:t> </a:t>
            </a:r>
            <a:r>
              <a:rPr lang="ru-RU" dirty="0" err="1" smtClean="0"/>
              <a:t>егоцентричним</a:t>
            </a:r>
            <a:r>
              <a:rPr lang="ru-RU" dirty="0" smtClean="0"/>
              <a:t> </a:t>
            </a:r>
            <a:r>
              <a:rPr lang="ru-RU" dirty="0" err="1" smtClean="0"/>
              <a:t>чи</a:t>
            </a:r>
            <a:r>
              <a:rPr lang="ru-RU" dirty="0" smtClean="0"/>
              <a:t> </a:t>
            </a:r>
            <a:r>
              <a:rPr lang="ru-RU" dirty="0" err="1" smtClean="0"/>
              <a:t>тривожним</a:t>
            </a:r>
            <a:r>
              <a:rPr lang="ru-RU" dirty="0" smtClean="0"/>
              <a:t> характером </a:t>
            </a:r>
            <a:r>
              <a:rPr lang="ru-RU" dirty="0" err="1" smtClean="0"/>
              <a:t>виховання</a:t>
            </a:r>
            <a:endParaRPr lang="ru-RU" dirty="0"/>
          </a:p>
        </p:txBody>
      </p:sp>
      <p:pic>
        <p:nvPicPr>
          <p:cNvPr id="27650" name="Picture 2" descr="http://www.redorbit.com/media/uploads/2009/04/f8707d60fac782926f1e3b6ca572f8ca1.jpg"/>
          <p:cNvPicPr>
            <a:picLocks noChangeAspect="1" noChangeArrowheads="1"/>
          </p:cNvPicPr>
          <p:nvPr/>
        </p:nvPicPr>
        <p:blipFill>
          <a:blip r:embed="rId2" cstate="print"/>
          <a:srcRect/>
          <a:stretch>
            <a:fillRect/>
          </a:stretch>
        </p:blipFill>
        <p:spPr bwMode="auto">
          <a:xfrm>
            <a:off x="5786446" y="4500570"/>
            <a:ext cx="2841573" cy="18931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202904"/>
          </a:xfrm>
        </p:spPr>
        <p:txBody>
          <a:bodyPr>
            <a:normAutofit/>
          </a:bodyPr>
          <a:lstStyle/>
          <a:p>
            <a:pPr algn="ctr">
              <a:buNone/>
            </a:pPr>
            <a:r>
              <a:rPr lang="uk-UA" dirty="0"/>
              <a:t>Позитивні моменти:</a:t>
            </a:r>
          </a:p>
          <a:p>
            <a:r>
              <a:rPr lang="uk-UA" dirty="0" err="1"/>
              <a:t>Научуваність</a:t>
            </a:r>
            <a:r>
              <a:rPr lang="uk-UA" dirty="0"/>
              <a:t> збережена</a:t>
            </a:r>
          </a:p>
          <a:p>
            <a:r>
              <a:rPr lang="uk-UA" dirty="0"/>
              <a:t>Логічні процеси аналізу та синтезу формуються</a:t>
            </a:r>
          </a:p>
          <a:p>
            <a:r>
              <a:rPr lang="uk-UA" dirty="0"/>
              <a:t>Добре орієнтуються в наочному матеріалі</a:t>
            </a:r>
          </a:p>
          <a:p>
            <a:r>
              <a:rPr lang="uk-UA" dirty="0"/>
              <a:t>Добре орієнтуються в соціальних ситуаціях</a:t>
            </a:r>
          </a:p>
          <a:p>
            <a:r>
              <a:rPr lang="uk-UA" dirty="0"/>
              <a:t>Активно компенсують недостатність мовних засобів жестами, мімікою та ін.</a:t>
            </a:r>
          </a:p>
          <a:p>
            <a:endParaRPr lang="ru-RU" dirty="0"/>
          </a:p>
        </p:txBody>
      </p:sp>
    </p:spTree>
    <p:extLst>
      <p:ext uri="{BB962C8B-B14F-4D97-AF65-F5344CB8AC3E}">
        <p14:creationId xmlns:p14="http://schemas.microsoft.com/office/powerpoint/2010/main" val="14320746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77836"/>
            <a:ext cx="8183880" cy="1051560"/>
          </a:xfrm>
        </p:spPr>
        <p:txBody>
          <a:bodyPr>
            <a:normAutofit/>
          </a:bodyPr>
          <a:lstStyle/>
          <a:p>
            <a:r>
              <a:rPr lang="ru-RU" dirty="0" err="1" smtClean="0"/>
              <a:t>Діти</a:t>
            </a:r>
            <a:r>
              <a:rPr lang="ru-RU" dirty="0" smtClean="0"/>
              <a:t> </a:t>
            </a:r>
            <a:r>
              <a:rPr lang="ru-RU" dirty="0" err="1" smtClean="0"/>
              <a:t>з</a:t>
            </a:r>
            <a:r>
              <a:rPr lang="ru-RU" dirty="0" smtClean="0"/>
              <a:t> ММД</a:t>
            </a:r>
            <a:endParaRPr lang="ru-RU" dirty="0"/>
          </a:p>
        </p:txBody>
      </p:sp>
      <p:sp>
        <p:nvSpPr>
          <p:cNvPr id="3" name="Содержимое 2"/>
          <p:cNvSpPr>
            <a:spLocks noGrp="1"/>
          </p:cNvSpPr>
          <p:nvPr>
            <p:ph idx="1"/>
          </p:nvPr>
        </p:nvSpPr>
        <p:spPr>
          <a:xfrm>
            <a:off x="502920" y="530352"/>
            <a:ext cx="8183880" cy="4898912"/>
          </a:xfrm>
        </p:spPr>
        <p:txBody>
          <a:bodyPr>
            <a:normAutofit/>
          </a:bodyPr>
          <a:lstStyle/>
          <a:p>
            <a:r>
              <a:rPr lang="ru-RU" dirty="0" smtClean="0"/>
              <a:t>стерта </a:t>
            </a:r>
            <a:r>
              <a:rPr lang="ru-RU" dirty="0" err="1" smtClean="0"/>
              <a:t>неврологічна</a:t>
            </a:r>
            <a:r>
              <a:rPr lang="ru-RU" dirty="0" smtClean="0"/>
              <a:t> симптоматика, </a:t>
            </a:r>
            <a:r>
              <a:rPr lang="ru-RU" dirty="0" err="1" smtClean="0"/>
              <a:t>специфічні</a:t>
            </a:r>
            <a:r>
              <a:rPr lang="ru-RU" dirty="0" smtClean="0"/>
              <a:t> </a:t>
            </a:r>
            <a:r>
              <a:rPr lang="ru-RU" dirty="0" err="1" smtClean="0"/>
              <a:t>відхилення</a:t>
            </a:r>
            <a:r>
              <a:rPr lang="ru-RU" dirty="0" smtClean="0"/>
              <a:t> у </a:t>
            </a:r>
            <a:r>
              <a:rPr lang="ru-RU" dirty="0" err="1" smtClean="0"/>
              <a:t>поведінці</a:t>
            </a:r>
            <a:r>
              <a:rPr lang="ru-RU" dirty="0" smtClean="0"/>
              <a:t> (</a:t>
            </a:r>
            <a:r>
              <a:rPr lang="ru-RU" dirty="0" err="1" smtClean="0"/>
              <a:t>рухове</a:t>
            </a:r>
            <a:r>
              <a:rPr lang="ru-RU" dirty="0" smtClean="0"/>
              <a:t> </a:t>
            </a:r>
            <a:r>
              <a:rPr lang="ru-RU" dirty="0" err="1" smtClean="0"/>
              <a:t>розгальмування</a:t>
            </a:r>
            <a:r>
              <a:rPr lang="ru-RU" dirty="0" smtClean="0"/>
              <a:t>, </a:t>
            </a:r>
            <a:r>
              <a:rPr lang="ru-RU" dirty="0" err="1" smtClean="0"/>
              <a:t>неуважність</a:t>
            </a:r>
            <a:r>
              <a:rPr lang="ru-RU" dirty="0" smtClean="0"/>
              <a:t>). </a:t>
            </a:r>
            <a:r>
              <a:rPr lang="ru-RU" dirty="0" err="1" smtClean="0"/>
              <a:t>Відносять</a:t>
            </a:r>
            <a:r>
              <a:rPr lang="ru-RU" dirty="0" smtClean="0"/>
              <a:t> до </a:t>
            </a:r>
            <a:r>
              <a:rPr lang="ru-RU" dirty="0" err="1" smtClean="0"/>
              <a:t>функціональних</a:t>
            </a:r>
            <a:r>
              <a:rPr lang="ru-RU" dirty="0" smtClean="0"/>
              <a:t> </a:t>
            </a:r>
            <a:r>
              <a:rPr lang="ru-RU" dirty="0" err="1" smtClean="0"/>
              <a:t>порушень</a:t>
            </a:r>
            <a:r>
              <a:rPr lang="ru-RU" dirty="0" smtClean="0"/>
              <a:t>, </a:t>
            </a:r>
            <a:r>
              <a:rPr lang="ru-RU" dirty="0" err="1" smtClean="0"/>
              <a:t>які</a:t>
            </a:r>
            <a:r>
              <a:rPr lang="ru-RU" dirty="0" smtClean="0"/>
              <a:t> </a:t>
            </a:r>
            <a:r>
              <a:rPr lang="ru-RU" dirty="0" err="1" smtClean="0"/>
              <a:t>зникають</a:t>
            </a:r>
            <a:r>
              <a:rPr lang="ru-RU" dirty="0" smtClean="0"/>
              <a:t> по </a:t>
            </a:r>
            <a:r>
              <a:rPr lang="ru-RU" dirty="0" err="1" smtClean="0"/>
              <a:t>мірі</a:t>
            </a:r>
            <a:r>
              <a:rPr lang="ru-RU" dirty="0" smtClean="0"/>
              <a:t> </a:t>
            </a:r>
            <a:r>
              <a:rPr lang="ru-RU" dirty="0" err="1" smtClean="0"/>
              <a:t>дозрівання</a:t>
            </a:r>
            <a:r>
              <a:rPr lang="ru-RU" dirty="0" smtClean="0"/>
              <a:t> </a:t>
            </a:r>
            <a:r>
              <a:rPr lang="ru-RU" dirty="0" err="1" smtClean="0"/>
              <a:t>мозку</a:t>
            </a:r>
            <a:endParaRPr lang="ru-RU" dirty="0" smtClean="0"/>
          </a:p>
          <a:p>
            <a:pPr>
              <a:buNone/>
            </a:pPr>
            <a:r>
              <a:rPr lang="ru-RU" dirty="0" err="1" smtClean="0"/>
              <a:t>Характерні</a:t>
            </a:r>
            <a:r>
              <a:rPr lang="ru-RU" dirty="0" smtClean="0"/>
              <a:t> </a:t>
            </a:r>
            <a:r>
              <a:rPr lang="ru-RU" dirty="0" err="1" smtClean="0"/>
              <a:t>особливості</a:t>
            </a:r>
            <a:r>
              <a:rPr lang="ru-RU" dirty="0" smtClean="0"/>
              <a:t>: </a:t>
            </a:r>
          </a:p>
          <a:p>
            <a:pPr>
              <a:buFontTx/>
              <a:buChar char="-"/>
            </a:pPr>
            <a:r>
              <a:rPr lang="ru-RU" dirty="0" err="1" smtClean="0"/>
              <a:t>неврози</a:t>
            </a:r>
            <a:r>
              <a:rPr lang="ru-RU" dirty="0" smtClean="0"/>
              <a:t>; </a:t>
            </a:r>
          </a:p>
          <a:p>
            <a:pPr>
              <a:buFontTx/>
              <a:buChar char="-"/>
            </a:pPr>
            <a:r>
              <a:rPr lang="ru-RU" dirty="0" err="1" smtClean="0"/>
              <a:t>заїкання</a:t>
            </a:r>
            <a:r>
              <a:rPr lang="ru-RU" dirty="0" smtClean="0"/>
              <a:t>; </a:t>
            </a:r>
          </a:p>
          <a:p>
            <a:pPr>
              <a:buFontTx/>
              <a:buChar char="-"/>
            </a:pPr>
            <a:r>
              <a:rPr lang="ru-RU" dirty="0" err="1" smtClean="0"/>
              <a:t>девіантна</a:t>
            </a:r>
            <a:r>
              <a:rPr lang="ru-RU" dirty="0" smtClean="0"/>
              <a:t> </a:t>
            </a:r>
            <a:r>
              <a:rPr lang="ru-RU" dirty="0" err="1" smtClean="0"/>
              <a:t>поведінка</a:t>
            </a:r>
            <a:r>
              <a:rPr lang="ru-RU" dirty="0" smtClean="0"/>
              <a:t>; </a:t>
            </a:r>
          </a:p>
          <a:p>
            <a:pPr>
              <a:buFontTx/>
              <a:buChar char="-"/>
            </a:pPr>
            <a:r>
              <a:rPr lang="ru-RU" dirty="0" err="1" smtClean="0"/>
              <a:t>антисоціальні</a:t>
            </a:r>
            <a:r>
              <a:rPr lang="ru-RU" dirty="0" smtClean="0"/>
              <a:t> </a:t>
            </a:r>
            <a:r>
              <a:rPr lang="ru-RU" dirty="0" err="1" smtClean="0"/>
              <a:t>вчинки</a:t>
            </a:r>
            <a:endParaRPr lang="ru-RU" dirty="0"/>
          </a:p>
        </p:txBody>
      </p:sp>
      <p:pic>
        <p:nvPicPr>
          <p:cNvPr id="28674" name="Picture 2" descr="http://pciholog1.ru/wp-content/uploads/2016/10/%D0%9C%D0%9C%D0%94.jpg"/>
          <p:cNvPicPr>
            <a:picLocks noChangeAspect="1" noChangeArrowheads="1"/>
          </p:cNvPicPr>
          <p:nvPr/>
        </p:nvPicPr>
        <p:blipFill>
          <a:blip r:embed="rId2" cstate="print"/>
          <a:srcRect/>
          <a:stretch>
            <a:fillRect/>
          </a:stretch>
        </p:blipFill>
        <p:spPr bwMode="auto">
          <a:xfrm>
            <a:off x="5143504" y="3800478"/>
            <a:ext cx="3548037" cy="2128822"/>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77836"/>
            <a:ext cx="5426402" cy="1051560"/>
          </a:xfrm>
        </p:spPr>
        <p:txBody>
          <a:bodyPr>
            <a:normAutofit fontScale="90000"/>
          </a:bodyPr>
          <a:lstStyle/>
          <a:p>
            <a:r>
              <a:rPr lang="ru-RU" dirty="0" err="1" smtClean="0"/>
              <a:t>Гіпердинамічний</a:t>
            </a:r>
            <a:r>
              <a:rPr lang="ru-RU" dirty="0" smtClean="0"/>
              <a:t> синдром</a:t>
            </a:r>
            <a:endParaRPr lang="ru-RU" dirty="0"/>
          </a:p>
        </p:txBody>
      </p:sp>
      <p:sp>
        <p:nvSpPr>
          <p:cNvPr id="3" name="Содержимое 2"/>
          <p:cNvSpPr>
            <a:spLocks noGrp="1"/>
          </p:cNvSpPr>
          <p:nvPr>
            <p:ph idx="1"/>
          </p:nvPr>
        </p:nvSpPr>
        <p:spPr>
          <a:xfrm>
            <a:off x="428596" y="530352"/>
            <a:ext cx="8358246" cy="4187952"/>
          </a:xfrm>
        </p:spPr>
        <p:txBody>
          <a:bodyPr>
            <a:normAutofit lnSpcReduction="10000"/>
          </a:bodyPr>
          <a:lstStyle/>
          <a:p>
            <a:r>
              <a:rPr lang="ru-RU" dirty="0" smtClean="0"/>
              <a:t>В </a:t>
            </a:r>
            <a:r>
              <a:rPr lang="ru-RU" dirty="0" err="1" smtClean="0"/>
              <a:t>основі</a:t>
            </a:r>
            <a:r>
              <a:rPr lang="ru-RU" dirty="0" smtClean="0"/>
              <a:t> </a:t>
            </a:r>
            <a:r>
              <a:rPr lang="ru-RU" dirty="0" err="1" smtClean="0"/>
              <a:t>гіпердинамічного</a:t>
            </a:r>
            <a:r>
              <a:rPr lang="ru-RU" dirty="0" smtClean="0"/>
              <a:t> та </a:t>
            </a:r>
            <a:r>
              <a:rPr lang="ru-RU" dirty="0" err="1" smtClean="0"/>
              <a:t>гіподинамічного</a:t>
            </a:r>
            <a:r>
              <a:rPr lang="ru-RU" dirty="0" smtClean="0"/>
              <a:t> </a:t>
            </a:r>
            <a:r>
              <a:rPr lang="ru-RU" dirty="0" err="1" smtClean="0"/>
              <a:t>синдромів</a:t>
            </a:r>
            <a:r>
              <a:rPr lang="ru-RU" dirty="0" smtClean="0"/>
              <a:t> - </a:t>
            </a:r>
            <a:r>
              <a:rPr lang="ru-RU" dirty="0" err="1" smtClean="0"/>
              <a:t>мікроорганічні</a:t>
            </a:r>
            <a:r>
              <a:rPr lang="ru-RU" dirty="0" smtClean="0"/>
              <a:t> </a:t>
            </a:r>
            <a:r>
              <a:rPr lang="ru-RU" dirty="0" err="1" smtClean="0"/>
              <a:t>пошкодження</a:t>
            </a:r>
            <a:r>
              <a:rPr lang="ru-RU" dirty="0" smtClean="0"/>
              <a:t> головного </a:t>
            </a:r>
            <a:r>
              <a:rPr lang="ru-RU" dirty="0" err="1" smtClean="0"/>
              <a:t>мозку</a:t>
            </a:r>
            <a:r>
              <a:rPr lang="ru-RU" dirty="0" smtClean="0"/>
              <a:t>, </a:t>
            </a:r>
            <a:r>
              <a:rPr lang="ru-RU" dirty="0" err="1" smtClean="0"/>
              <a:t>які</a:t>
            </a:r>
            <a:r>
              <a:rPr lang="ru-RU" dirty="0" smtClean="0"/>
              <a:t> </a:t>
            </a:r>
            <a:r>
              <a:rPr lang="ru-RU" dirty="0" err="1" smtClean="0"/>
              <a:t>виникають</a:t>
            </a:r>
            <a:r>
              <a:rPr lang="ru-RU" dirty="0" smtClean="0"/>
              <a:t> </a:t>
            </a:r>
            <a:r>
              <a:rPr lang="ru-RU" dirty="0" err="1" smtClean="0"/>
              <a:t>внаслідок</a:t>
            </a:r>
            <a:r>
              <a:rPr lang="ru-RU" dirty="0" smtClean="0"/>
              <a:t> </a:t>
            </a:r>
            <a:r>
              <a:rPr lang="ru-RU" dirty="0" err="1" smtClean="0"/>
              <a:t>кисневого</a:t>
            </a:r>
            <a:r>
              <a:rPr lang="ru-RU" dirty="0" smtClean="0"/>
              <a:t> </a:t>
            </a:r>
            <a:r>
              <a:rPr lang="ru-RU" dirty="0" err="1" smtClean="0"/>
              <a:t>внутрішньоутробного</a:t>
            </a:r>
            <a:r>
              <a:rPr lang="ru-RU" dirty="0" smtClean="0"/>
              <a:t> </a:t>
            </a:r>
            <a:r>
              <a:rPr lang="ru-RU" dirty="0" err="1" smtClean="0"/>
              <a:t>голодування</a:t>
            </a:r>
            <a:r>
              <a:rPr lang="ru-RU" dirty="0" smtClean="0"/>
              <a:t>, </a:t>
            </a:r>
            <a:r>
              <a:rPr lang="ru-RU" dirty="0" err="1" smtClean="0"/>
              <a:t>мікрородові</a:t>
            </a:r>
            <a:r>
              <a:rPr lang="ru-RU" dirty="0" smtClean="0"/>
              <a:t> </a:t>
            </a:r>
            <a:r>
              <a:rPr lang="ru-RU" dirty="0" err="1" smtClean="0"/>
              <a:t>травми</a:t>
            </a:r>
            <a:r>
              <a:rPr lang="ru-RU" dirty="0" smtClean="0"/>
              <a:t> </a:t>
            </a:r>
            <a:r>
              <a:rPr lang="ru-RU" dirty="0" err="1" smtClean="0"/>
              <a:t>приводять</a:t>
            </a:r>
            <a:r>
              <a:rPr lang="ru-RU" dirty="0" smtClean="0"/>
              <a:t> до ММД. </a:t>
            </a:r>
            <a:r>
              <a:rPr lang="ru-RU" dirty="0" err="1" smtClean="0"/>
              <a:t>Відсутні</a:t>
            </a:r>
            <a:r>
              <a:rPr lang="ru-RU" dirty="0" smtClean="0"/>
              <a:t> </a:t>
            </a:r>
            <a:r>
              <a:rPr lang="ru-RU" dirty="0" err="1" smtClean="0"/>
              <a:t>грубі</a:t>
            </a:r>
            <a:r>
              <a:rPr lang="ru-RU" dirty="0" smtClean="0"/>
              <a:t> </a:t>
            </a:r>
            <a:r>
              <a:rPr lang="ru-RU" dirty="0" err="1" smtClean="0"/>
              <a:t>органічні</a:t>
            </a:r>
            <a:r>
              <a:rPr lang="ru-RU" dirty="0" smtClean="0"/>
              <a:t> </a:t>
            </a:r>
            <a:r>
              <a:rPr lang="ru-RU" dirty="0" err="1" smtClean="0"/>
              <a:t>пошкодження</a:t>
            </a:r>
            <a:r>
              <a:rPr lang="ru-RU" dirty="0" smtClean="0"/>
              <a:t>, </a:t>
            </a:r>
            <a:r>
              <a:rPr lang="ru-RU" dirty="0" err="1" smtClean="0"/>
              <a:t>але</a:t>
            </a:r>
            <a:r>
              <a:rPr lang="ru-RU" dirty="0" smtClean="0"/>
              <a:t> </a:t>
            </a:r>
            <a:r>
              <a:rPr lang="ru-RU" dirty="0" err="1" smtClean="0"/>
              <a:t>є</a:t>
            </a:r>
            <a:r>
              <a:rPr lang="ru-RU" dirty="0" smtClean="0"/>
              <a:t> </a:t>
            </a:r>
            <a:r>
              <a:rPr lang="ru-RU" dirty="0" err="1" smtClean="0"/>
              <a:t>багато</a:t>
            </a:r>
            <a:r>
              <a:rPr lang="ru-RU" dirty="0" smtClean="0"/>
              <a:t> </a:t>
            </a:r>
            <a:r>
              <a:rPr lang="ru-RU" dirty="0" err="1" smtClean="0"/>
              <a:t>мікропошкоджень</a:t>
            </a:r>
            <a:r>
              <a:rPr lang="ru-RU" dirty="0" smtClean="0"/>
              <a:t> кори та </a:t>
            </a:r>
            <a:r>
              <a:rPr lang="ru-RU" dirty="0" err="1" smtClean="0"/>
              <a:t>підкоркових</a:t>
            </a:r>
            <a:r>
              <a:rPr lang="ru-RU" dirty="0" smtClean="0"/>
              <a:t> структур головного </a:t>
            </a:r>
            <a:r>
              <a:rPr lang="ru-RU" dirty="0" err="1" smtClean="0"/>
              <a:t>мозку</a:t>
            </a:r>
            <a:endParaRPr lang="ru-RU" dirty="0"/>
          </a:p>
        </p:txBody>
      </p:sp>
      <p:pic>
        <p:nvPicPr>
          <p:cNvPr id="29698" name="Picture 2" descr="http://svit24.net/images/stories/articles/2012/Zdorovie/11-2012/09/giperaktivnyi-rebenok.jpg"/>
          <p:cNvPicPr>
            <a:picLocks noChangeAspect="1" noChangeArrowheads="1"/>
          </p:cNvPicPr>
          <p:nvPr/>
        </p:nvPicPr>
        <p:blipFill>
          <a:blip r:embed="rId2" cstate="print"/>
          <a:srcRect/>
          <a:stretch>
            <a:fillRect/>
          </a:stretch>
        </p:blipFill>
        <p:spPr bwMode="auto">
          <a:xfrm>
            <a:off x="5715008" y="4500570"/>
            <a:ext cx="2928927" cy="188963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fontScale="85000" lnSpcReduction="20000"/>
          </a:bodyPr>
          <a:lstStyle/>
          <a:p>
            <a:pPr algn="ctr">
              <a:buNone/>
            </a:pPr>
            <a:r>
              <a:rPr lang="uk-UA" dirty="0"/>
              <a:t>Труднощі:</a:t>
            </a:r>
          </a:p>
          <a:p>
            <a:r>
              <a:rPr lang="uk-UA" dirty="0"/>
              <a:t>Ускладнене розуміння інструкцій</a:t>
            </a:r>
          </a:p>
          <a:p>
            <a:r>
              <a:rPr lang="uk-UA" dirty="0"/>
              <a:t>Труднощі у висловлюванні власної думки, відповіді на питання</a:t>
            </a:r>
          </a:p>
          <a:p>
            <a:r>
              <a:rPr lang="uk-UA" dirty="0"/>
              <a:t>Труднощі формування словесно-логічного мислення</a:t>
            </a:r>
          </a:p>
          <a:p>
            <a:r>
              <a:rPr lang="uk-UA" dirty="0"/>
              <a:t>Знижена продуктивність </a:t>
            </a:r>
            <a:r>
              <a:rPr lang="uk-UA" dirty="0" err="1"/>
              <a:t>запам</a:t>
            </a:r>
            <a:r>
              <a:rPr lang="en-US" dirty="0"/>
              <a:t>’</a:t>
            </a:r>
            <a:r>
              <a:rPr lang="uk-UA" dirty="0" err="1"/>
              <a:t>ятовування</a:t>
            </a:r>
            <a:endParaRPr lang="uk-UA" dirty="0"/>
          </a:p>
          <a:p>
            <a:r>
              <a:rPr lang="uk-UA" dirty="0"/>
              <a:t>Труднощі формування навичок читання та письма</a:t>
            </a:r>
          </a:p>
          <a:p>
            <a:r>
              <a:rPr lang="uk-UA" dirty="0"/>
              <a:t>Труднощі саморегуляції діяльності</a:t>
            </a:r>
          </a:p>
          <a:p>
            <a:r>
              <a:rPr lang="uk-UA" dirty="0"/>
              <a:t>Зниження інтелектуальної працездатності</a:t>
            </a:r>
          </a:p>
          <a:p>
            <a:pPr algn="ctr">
              <a:buNone/>
            </a:pPr>
            <a:endParaRPr lang="en-US" dirty="0"/>
          </a:p>
          <a:p>
            <a:pPr algn="ctr">
              <a:buNone/>
            </a:pPr>
            <a:r>
              <a:rPr lang="uk-UA" dirty="0" err="1"/>
              <a:t>Вторинно</a:t>
            </a:r>
            <a:r>
              <a:rPr lang="uk-UA" dirty="0"/>
              <a:t> виникають:</a:t>
            </a:r>
          </a:p>
          <a:p>
            <a:r>
              <a:rPr lang="uk-UA" dirty="0"/>
              <a:t>Уникнення контактів, дратівливість, негативізм, невпевненість у собі, зниження мотивації до навчання </a:t>
            </a:r>
          </a:p>
          <a:p>
            <a:endParaRPr lang="ru-RU" dirty="0"/>
          </a:p>
        </p:txBody>
      </p:sp>
    </p:spTree>
    <p:extLst>
      <p:ext uri="{BB962C8B-B14F-4D97-AF65-F5344CB8AC3E}">
        <p14:creationId xmlns:p14="http://schemas.microsoft.com/office/powerpoint/2010/main" val="362835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346920"/>
          </a:xfrm>
        </p:spPr>
        <p:txBody>
          <a:bodyPr>
            <a:normAutofit fontScale="85000" lnSpcReduction="20000"/>
          </a:bodyPr>
          <a:lstStyle/>
          <a:p>
            <a:pPr algn="ctr">
              <a:buNone/>
            </a:pPr>
            <a:r>
              <a:rPr lang="uk-UA" sz="3200" dirty="0"/>
              <a:t>Особливі потреби:</a:t>
            </a:r>
          </a:p>
          <a:p>
            <a:r>
              <a:rPr lang="uk-UA" dirty="0"/>
              <a:t>Спеціальна </a:t>
            </a:r>
            <a:r>
              <a:rPr lang="uk-UA" dirty="0" err="1"/>
              <a:t>корекційно-розвиткова</a:t>
            </a:r>
            <a:r>
              <a:rPr lang="uk-UA" dirty="0"/>
              <a:t> робота з розвитку мовлення</a:t>
            </a:r>
          </a:p>
          <a:p>
            <a:r>
              <a:rPr lang="uk-UA" dirty="0"/>
              <a:t>Спрощення та скорочення мовних </a:t>
            </a:r>
            <a:r>
              <a:rPr lang="uk-UA" dirty="0" smtClean="0"/>
              <a:t>інструкцій, </a:t>
            </a:r>
            <a:r>
              <a:rPr lang="uk-UA" dirty="0"/>
              <a:t>пояснень та звернень</a:t>
            </a:r>
          </a:p>
          <a:p>
            <a:r>
              <a:rPr lang="uk-UA" dirty="0"/>
              <a:t>Залучення наочності, підкріплення мовлення жестами</a:t>
            </a:r>
          </a:p>
          <a:p>
            <a:r>
              <a:rPr lang="uk-UA" dirty="0"/>
              <a:t>Адаптація навчального матеріалу (обсяг текстів, </a:t>
            </a:r>
            <a:r>
              <a:rPr lang="uk-UA" dirty="0" err="1"/>
              <a:t>розгорнутість</a:t>
            </a:r>
            <a:r>
              <a:rPr lang="uk-UA" dirty="0"/>
              <a:t> пояснень</a:t>
            </a:r>
            <a:r>
              <a:rPr lang="en-US" dirty="0"/>
              <a:t> </a:t>
            </a:r>
            <a:r>
              <a:rPr lang="uk-UA" dirty="0"/>
              <a:t>і </a:t>
            </a:r>
            <a:r>
              <a:rPr lang="uk-UA" dirty="0" err="1"/>
              <a:t>т.і</a:t>
            </a:r>
            <a:r>
              <a:rPr lang="uk-UA" dirty="0"/>
              <a:t>.)</a:t>
            </a:r>
          </a:p>
          <a:p>
            <a:r>
              <a:rPr lang="uk-UA" dirty="0"/>
              <a:t>Час для осмислення завдань</a:t>
            </a:r>
          </a:p>
          <a:p>
            <a:r>
              <a:rPr lang="uk-UA" dirty="0"/>
              <a:t>Надавати можливість письмових відповідей (заїкання)</a:t>
            </a:r>
          </a:p>
          <a:p>
            <a:r>
              <a:rPr lang="uk-UA" dirty="0"/>
              <a:t>Програми навчання та підручники, рекомендовані для дітей шкільного віку із тяжкими порушеннями мовлення або адаптація загальноосвітніх</a:t>
            </a:r>
            <a:endParaRPr lang="ru-RU" dirty="0"/>
          </a:p>
          <a:p>
            <a:endParaRPr lang="ru-RU" dirty="0"/>
          </a:p>
        </p:txBody>
      </p:sp>
    </p:spTree>
    <p:extLst>
      <p:ext uri="{BB962C8B-B14F-4D97-AF65-F5344CB8AC3E}">
        <p14:creationId xmlns:p14="http://schemas.microsoft.com/office/powerpoint/2010/main" val="229332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Поради педагогу</a:t>
            </a:r>
            <a:endParaRPr lang="ru-RU" dirty="0"/>
          </a:p>
        </p:txBody>
      </p:sp>
      <p:sp>
        <p:nvSpPr>
          <p:cNvPr id="3" name="Содержимое 2"/>
          <p:cNvSpPr>
            <a:spLocks noGrp="1"/>
          </p:cNvSpPr>
          <p:nvPr>
            <p:ph idx="1"/>
          </p:nvPr>
        </p:nvSpPr>
        <p:spPr>
          <a:xfrm>
            <a:off x="502920" y="530352"/>
            <a:ext cx="8183880" cy="4770856"/>
          </a:xfrm>
        </p:spPr>
        <p:txBody>
          <a:bodyPr>
            <a:normAutofit fontScale="85000" lnSpcReduction="20000"/>
          </a:bodyPr>
          <a:lstStyle/>
          <a:p>
            <a:r>
              <a:rPr lang="uk-UA" dirty="0" smtClean="0"/>
              <a:t>Проконсультуйтеся </a:t>
            </a:r>
            <a:r>
              <a:rPr lang="uk-UA" dirty="0" smtClean="0"/>
              <a:t>з вихователями, котрі навчали дитину в попередні роки. </a:t>
            </a:r>
            <a:endParaRPr lang="ru-RU" dirty="0" smtClean="0"/>
          </a:p>
          <a:p>
            <a:r>
              <a:rPr lang="uk-UA" dirty="0" smtClean="0"/>
              <a:t>Зверніться </a:t>
            </a:r>
            <a:r>
              <a:rPr lang="uk-UA" dirty="0" smtClean="0"/>
              <a:t>до психолога та логопеда, поговоріть з батьками. Виконуйте усі настанови та рекомендації фахівців. </a:t>
            </a:r>
            <a:endParaRPr lang="ru-RU" dirty="0" smtClean="0"/>
          </a:p>
          <a:p>
            <a:r>
              <a:rPr lang="uk-UA" dirty="0" smtClean="0"/>
              <a:t>Запитуйте </a:t>
            </a:r>
            <a:r>
              <a:rPr lang="uk-UA" dirty="0" smtClean="0"/>
              <a:t>у дитини про труднощі, які він/вона відчуває під час сприйняття, обробки, застосування інформації (нового матеріалу). З'ясуйте, яку інформацію дитина не сприймає.</a:t>
            </a:r>
            <a:endParaRPr lang="ru-RU" dirty="0" smtClean="0"/>
          </a:p>
          <a:p>
            <a:r>
              <a:rPr lang="uk-UA" dirty="0" smtClean="0"/>
              <a:t>Запропонуйте </a:t>
            </a:r>
            <a:r>
              <a:rPr lang="uk-UA" dirty="0" smtClean="0"/>
              <a:t>інший спосіб подачі матеріалу). </a:t>
            </a:r>
            <a:endParaRPr lang="ru-RU" dirty="0" smtClean="0"/>
          </a:p>
          <a:p>
            <a:r>
              <a:rPr lang="uk-UA" dirty="0" smtClean="0"/>
              <a:t>Виконуйте </a:t>
            </a:r>
            <a:r>
              <a:rPr lang="uk-UA" dirty="0" smtClean="0"/>
              <a:t>всі рекомендації логопеда, інших фахівців, батьків щодо спеціальних вправ та адаптації матеріалу для конкретної дитини.</a:t>
            </a:r>
            <a:endParaRPr lang="ru-RU" dirty="0" smtClean="0"/>
          </a:p>
          <a:p>
            <a:r>
              <a:rPr lang="uk-UA" dirty="0" smtClean="0"/>
              <a:t>Дізнайтеся </a:t>
            </a:r>
            <a:r>
              <a:rPr lang="uk-UA" dirty="0" smtClean="0"/>
              <a:t>про можливості використання спеціальних комп'ютерних програм</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5016"/>
            <a:ext cx="8183880" cy="785818"/>
          </a:xfrm>
        </p:spPr>
        <p:txBody>
          <a:bodyPr>
            <a:normAutofit/>
          </a:bodyPr>
          <a:lstStyle/>
          <a:p>
            <a:r>
              <a:rPr lang="ru-RU" dirty="0" err="1" smtClean="0"/>
              <a:t>Діти</a:t>
            </a:r>
            <a:r>
              <a:rPr lang="ru-RU" dirty="0" smtClean="0"/>
              <a:t> </a:t>
            </a:r>
            <a:r>
              <a:rPr lang="ru-RU" dirty="0" err="1" smtClean="0"/>
              <a:t>із</a:t>
            </a:r>
            <a:r>
              <a:rPr lang="ru-RU" dirty="0" smtClean="0"/>
              <a:t> ЗПР</a:t>
            </a:r>
            <a:endParaRPr lang="ru-RU" dirty="0"/>
          </a:p>
        </p:txBody>
      </p:sp>
      <p:sp>
        <p:nvSpPr>
          <p:cNvPr id="3" name="Содержимое 2"/>
          <p:cNvSpPr>
            <a:spLocks noGrp="1"/>
          </p:cNvSpPr>
          <p:nvPr>
            <p:ph idx="1"/>
          </p:nvPr>
        </p:nvSpPr>
        <p:spPr>
          <a:xfrm>
            <a:off x="357158" y="530352"/>
            <a:ext cx="8429684" cy="5327540"/>
          </a:xfrm>
        </p:spPr>
        <p:txBody>
          <a:bodyPr>
            <a:normAutofit fontScale="77500" lnSpcReduction="20000"/>
          </a:bodyPr>
          <a:lstStyle/>
          <a:p>
            <a:r>
              <a:rPr lang="ru-RU" b="1" dirty="0" err="1" smtClean="0"/>
              <a:t>Конституціонального</a:t>
            </a:r>
            <a:r>
              <a:rPr lang="ru-RU" b="1" dirty="0" smtClean="0"/>
              <a:t> та соматогенного </a:t>
            </a:r>
            <a:r>
              <a:rPr lang="ru-RU" b="1" dirty="0" err="1" smtClean="0"/>
              <a:t>походження</a:t>
            </a:r>
            <a:r>
              <a:rPr lang="ru-RU" b="1" dirty="0" smtClean="0"/>
              <a:t> </a:t>
            </a:r>
            <a:r>
              <a:rPr lang="ru-RU" dirty="0" smtClean="0"/>
              <a:t>– </a:t>
            </a:r>
            <a:r>
              <a:rPr lang="ru-RU" dirty="0" err="1" smtClean="0"/>
              <a:t>дитина</a:t>
            </a:r>
            <a:r>
              <a:rPr lang="ru-RU" dirty="0" smtClean="0"/>
              <a:t> </a:t>
            </a:r>
            <a:r>
              <a:rPr lang="ru-RU" dirty="0" err="1" smtClean="0"/>
              <a:t>мініатюрна</a:t>
            </a:r>
            <a:r>
              <a:rPr lang="ru-RU" dirty="0" smtClean="0"/>
              <a:t> </a:t>
            </a:r>
            <a:r>
              <a:rPr lang="ru-RU" dirty="0" err="1" smtClean="0"/>
              <a:t>і</a:t>
            </a:r>
            <a:r>
              <a:rPr lang="ru-RU" dirty="0" smtClean="0"/>
              <a:t> </a:t>
            </a:r>
            <a:r>
              <a:rPr lang="ru-RU" dirty="0" err="1" smtClean="0"/>
              <a:t>зовні</a:t>
            </a:r>
            <a:r>
              <a:rPr lang="ru-RU" dirty="0" smtClean="0"/>
              <a:t> </a:t>
            </a:r>
            <a:r>
              <a:rPr lang="ru-RU" dirty="0" err="1" smtClean="0"/>
              <a:t>тендітна</a:t>
            </a:r>
            <a:r>
              <a:rPr lang="ru-RU" dirty="0" smtClean="0"/>
              <a:t>, структура </a:t>
            </a:r>
            <a:r>
              <a:rPr lang="ru-RU" dirty="0" err="1" smtClean="0"/>
              <a:t>її</a:t>
            </a:r>
            <a:r>
              <a:rPr lang="ru-RU" dirty="0" smtClean="0"/>
              <a:t> </a:t>
            </a:r>
            <a:r>
              <a:rPr lang="ru-RU" dirty="0" err="1" smtClean="0"/>
              <a:t>емоційно-вольової</a:t>
            </a:r>
            <a:r>
              <a:rPr lang="ru-RU" dirty="0" smtClean="0"/>
              <a:t> </a:t>
            </a:r>
            <a:r>
              <a:rPr lang="ru-RU" dirty="0" err="1" smtClean="0"/>
              <a:t>сфери</a:t>
            </a:r>
            <a:r>
              <a:rPr lang="ru-RU" dirty="0" smtClean="0"/>
              <a:t> </a:t>
            </a:r>
            <a:r>
              <a:rPr lang="ru-RU" dirty="0" err="1" smtClean="0"/>
              <a:t>відповідає</a:t>
            </a:r>
            <a:r>
              <a:rPr lang="ru-RU" dirty="0" smtClean="0"/>
              <a:t> </a:t>
            </a:r>
            <a:r>
              <a:rPr lang="ru-RU" dirty="0" err="1" smtClean="0"/>
              <a:t>більш</a:t>
            </a:r>
            <a:r>
              <a:rPr lang="ru-RU" dirty="0" smtClean="0"/>
              <a:t> </a:t>
            </a:r>
            <a:r>
              <a:rPr lang="ru-RU" dirty="0" err="1" smtClean="0"/>
              <a:t>ранньому</a:t>
            </a:r>
            <a:r>
              <a:rPr lang="ru-RU" dirty="0" smtClean="0"/>
              <a:t> </a:t>
            </a:r>
            <a:r>
              <a:rPr lang="ru-RU" dirty="0" err="1" smtClean="0"/>
              <a:t>вікові</a:t>
            </a:r>
            <a:r>
              <a:rPr lang="ru-RU" dirty="0" smtClean="0"/>
              <a:t>, </a:t>
            </a:r>
            <a:r>
              <a:rPr lang="ru-RU" dirty="0" err="1" smtClean="0"/>
              <a:t>часті</a:t>
            </a:r>
            <a:r>
              <a:rPr lang="ru-RU" dirty="0" smtClean="0"/>
              <a:t> </a:t>
            </a:r>
            <a:r>
              <a:rPr lang="ru-RU" dirty="0" err="1" smtClean="0"/>
              <a:t>хвороби</a:t>
            </a:r>
            <a:r>
              <a:rPr lang="ru-RU" dirty="0" smtClean="0"/>
              <a:t> </a:t>
            </a:r>
            <a:r>
              <a:rPr lang="ru-RU" dirty="0" err="1" smtClean="0"/>
              <a:t>знижують</a:t>
            </a:r>
            <a:r>
              <a:rPr lang="ru-RU" dirty="0" smtClean="0"/>
              <a:t> </a:t>
            </a:r>
            <a:r>
              <a:rPr lang="ru-RU" dirty="0" err="1" smtClean="0"/>
              <a:t>вимогливість</a:t>
            </a:r>
            <a:r>
              <a:rPr lang="ru-RU" dirty="0" smtClean="0"/>
              <a:t> </a:t>
            </a:r>
            <a:r>
              <a:rPr lang="ru-RU" dirty="0" err="1" smtClean="0"/>
              <a:t>батьків</a:t>
            </a:r>
            <a:r>
              <a:rPr lang="ru-RU" dirty="0" smtClean="0"/>
              <a:t>, </a:t>
            </a:r>
            <a:r>
              <a:rPr lang="ru-RU" dirty="0" err="1" smtClean="0"/>
              <a:t>загальна</a:t>
            </a:r>
            <a:r>
              <a:rPr lang="ru-RU" dirty="0" smtClean="0"/>
              <a:t> </a:t>
            </a:r>
            <a:r>
              <a:rPr lang="ru-RU" dirty="0" err="1" smtClean="0"/>
              <a:t>слабкість</a:t>
            </a:r>
            <a:r>
              <a:rPr lang="ru-RU" dirty="0" smtClean="0"/>
              <a:t> </a:t>
            </a:r>
            <a:r>
              <a:rPr lang="ru-RU" dirty="0" err="1" smtClean="0"/>
              <a:t>організму</a:t>
            </a:r>
            <a:r>
              <a:rPr lang="ru-RU" dirty="0" smtClean="0"/>
              <a:t> </a:t>
            </a:r>
            <a:r>
              <a:rPr lang="ru-RU" dirty="0" err="1" smtClean="0"/>
              <a:t>знижує</a:t>
            </a:r>
            <a:r>
              <a:rPr lang="ru-RU" dirty="0" smtClean="0"/>
              <a:t> </a:t>
            </a:r>
            <a:r>
              <a:rPr lang="ru-RU" dirty="0" err="1" smtClean="0"/>
              <a:t>продуктивність</a:t>
            </a:r>
            <a:r>
              <a:rPr lang="ru-RU" dirty="0" smtClean="0"/>
              <a:t>, </a:t>
            </a:r>
            <a:r>
              <a:rPr lang="ru-RU" dirty="0" err="1" smtClean="0"/>
              <a:t>гальмує</a:t>
            </a:r>
            <a:r>
              <a:rPr lang="ru-RU" dirty="0" smtClean="0"/>
              <a:t> </a:t>
            </a:r>
            <a:r>
              <a:rPr lang="ru-RU" dirty="0" err="1" smtClean="0"/>
              <a:t>розвиток</a:t>
            </a:r>
            <a:r>
              <a:rPr lang="ru-RU" dirty="0" smtClean="0"/>
              <a:t> </a:t>
            </a:r>
            <a:r>
              <a:rPr lang="ru-RU" dirty="0" err="1" smtClean="0"/>
              <a:t>пізнавальної</a:t>
            </a:r>
            <a:r>
              <a:rPr lang="ru-RU" dirty="0" smtClean="0"/>
              <a:t> </a:t>
            </a:r>
            <a:r>
              <a:rPr lang="ru-RU" dirty="0" err="1" smtClean="0"/>
              <a:t>діяльності</a:t>
            </a:r>
            <a:r>
              <a:rPr lang="ru-RU" dirty="0" smtClean="0"/>
              <a:t>. </a:t>
            </a:r>
          </a:p>
          <a:p>
            <a:r>
              <a:rPr lang="ru-RU" b="1" dirty="0" smtClean="0"/>
              <a:t>Психогенного </a:t>
            </a:r>
            <a:r>
              <a:rPr lang="ru-RU" b="1" dirty="0" err="1" smtClean="0"/>
              <a:t>походження</a:t>
            </a:r>
            <a:r>
              <a:rPr lang="ru-RU" b="1" dirty="0" smtClean="0"/>
              <a:t> </a:t>
            </a:r>
            <a:r>
              <a:rPr lang="ru-RU" dirty="0" smtClean="0"/>
              <a:t>– </a:t>
            </a:r>
            <a:r>
              <a:rPr lang="ru-RU" dirty="0" err="1" smtClean="0"/>
              <a:t>зумовлена</a:t>
            </a:r>
            <a:r>
              <a:rPr lang="ru-RU" dirty="0" smtClean="0"/>
              <a:t> </a:t>
            </a:r>
            <a:r>
              <a:rPr lang="ru-RU" dirty="0" err="1" smtClean="0"/>
              <a:t>невідповідними</a:t>
            </a:r>
            <a:r>
              <a:rPr lang="ru-RU" dirty="0" smtClean="0"/>
              <a:t> </a:t>
            </a:r>
            <a:r>
              <a:rPr lang="ru-RU" dirty="0" err="1" smtClean="0"/>
              <a:t>умовами</a:t>
            </a:r>
            <a:r>
              <a:rPr lang="ru-RU" dirty="0" smtClean="0"/>
              <a:t> </a:t>
            </a:r>
            <a:r>
              <a:rPr lang="ru-RU" dirty="0" err="1" smtClean="0"/>
              <a:t>виховання</a:t>
            </a:r>
            <a:r>
              <a:rPr lang="ru-RU" dirty="0" smtClean="0"/>
              <a:t>. </a:t>
            </a:r>
            <a:r>
              <a:rPr lang="ru-RU" dirty="0" err="1" smtClean="0"/>
              <a:t>Розвиток</a:t>
            </a:r>
            <a:r>
              <a:rPr lang="ru-RU" dirty="0" smtClean="0"/>
              <a:t> </a:t>
            </a:r>
            <a:r>
              <a:rPr lang="ru-RU" dirty="0" err="1" smtClean="0"/>
              <a:t>затримується</a:t>
            </a:r>
            <a:r>
              <a:rPr lang="ru-RU" dirty="0" smtClean="0"/>
              <a:t> </a:t>
            </a:r>
            <a:r>
              <a:rPr lang="ru-RU" dirty="0" err="1" smtClean="0"/>
              <a:t>внаслідок</a:t>
            </a:r>
            <a:r>
              <a:rPr lang="ru-RU" dirty="0" smtClean="0"/>
              <a:t> </a:t>
            </a:r>
            <a:r>
              <a:rPr lang="ru-RU" dirty="0" err="1" smtClean="0"/>
              <a:t>обмеження</a:t>
            </a:r>
            <a:r>
              <a:rPr lang="ru-RU" dirty="0" smtClean="0"/>
              <a:t> комплексу </a:t>
            </a:r>
            <a:r>
              <a:rPr lang="ru-RU" dirty="0" err="1" smtClean="0"/>
              <a:t>подразнень</a:t>
            </a:r>
            <a:r>
              <a:rPr lang="ru-RU" dirty="0" smtClean="0"/>
              <a:t>, </a:t>
            </a:r>
            <a:r>
              <a:rPr lang="ru-RU" dirty="0" err="1" smtClean="0"/>
              <a:t>інформації</a:t>
            </a:r>
            <a:r>
              <a:rPr lang="ru-RU" dirty="0" smtClean="0"/>
              <a:t>, </a:t>
            </a:r>
            <a:r>
              <a:rPr lang="ru-RU" dirty="0" err="1" smtClean="0"/>
              <a:t>що</a:t>
            </a:r>
            <a:r>
              <a:rPr lang="ru-RU" dirty="0" smtClean="0"/>
              <a:t> </a:t>
            </a:r>
            <a:r>
              <a:rPr lang="ru-RU" dirty="0" err="1" smtClean="0"/>
              <a:t>надходить</a:t>
            </a:r>
            <a:r>
              <a:rPr lang="ru-RU" dirty="0" smtClean="0"/>
              <a:t> </a:t>
            </a:r>
            <a:r>
              <a:rPr lang="ru-RU" dirty="0" err="1" smtClean="0"/>
              <a:t>з</a:t>
            </a:r>
            <a:r>
              <a:rPr lang="ru-RU" dirty="0" smtClean="0"/>
              <a:t> </a:t>
            </a:r>
            <a:r>
              <a:rPr lang="ru-RU" dirty="0" err="1" smtClean="0"/>
              <a:t>оточуючого</a:t>
            </a:r>
            <a:r>
              <a:rPr lang="ru-RU" dirty="0" smtClean="0"/>
              <a:t> </a:t>
            </a:r>
            <a:r>
              <a:rPr lang="ru-RU" dirty="0" err="1" smtClean="0"/>
              <a:t>середовища</a:t>
            </a:r>
            <a:r>
              <a:rPr lang="ru-RU" dirty="0" smtClean="0"/>
              <a:t>.</a:t>
            </a:r>
          </a:p>
          <a:p>
            <a:r>
              <a:rPr lang="ru-RU" b="1" dirty="0" err="1" smtClean="0"/>
              <a:t>Церебрально-органічного</a:t>
            </a:r>
            <a:r>
              <a:rPr lang="ru-RU" b="1" dirty="0" smtClean="0"/>
              <a:t> </a:t>
            </a:r>
            <a:r>
              <a:rPr lang="ru-RU" b="1" dirty="0" err="1" smtClean="0"/>
              <a:t>походження</a:t>
            </a:r>
            <a:r>
              <a:rPr lang="ru-RU" b="1" dirty="0" smtClean="0"/>
              <a:t> </a:t>
            </a:r>
            <a:r>
              <a:rPr lang="ru-RU" dirty="0" smtClean="0"/>
              <a:t>– </a:t>
            </a:r>
            <a:r>
              <a:rPr lang="ru-RU" dirty="0" err="1" smtClean="0"/>
              <a:t>зумовлена</a:t>
            </a:r>
            <a:r>
              <a:rPr lang="ru-RU" dirty="0" smtClean="0"/>
              <a:t> </a:t>
            </a:r>
            <a:r>
              <a:rPr lang="ru-RU" dirty="0" err="1" smtClean="0"/>
              <a:t>ураженням</a:t>
            </a:r>
            <a:r>
              <a:rPr lang="ru-RU" dirty="0" smtClean="0"/>
              <a:t> головного </a:t>
            </a:r>
            <a:r>
              <a:rPr lang="ru-RU" dirty="0" err="1" smtClean="0"/>
              <a:t>мозку</a:t>
            </a:r>
            <a:r>
              <a:rPr lang="ru-RU" dirty="0" smtClean="0"/>
              <a:t> </a:t>
            </a:r>
            <a:r>
              <a:rPr lang="ru-RU" dirty="0" err="1" smtClean="0"/>
              <a:t>дитини</a:t>
            </a:r>
            <a:r>
              <a:rPr lang="ru-RU" dirty="0" smtClean="0"/>
              <a:t> </a:t>
            </a:r>
            <a:r>
              <a:rPr lang="ru-RU" dirty="0" err="1" smtClean="0"/>
              <a:t>внаслідок</a:t>
            </a:r>
            <a:r>
              <a:rPr lang="ru-RU" dirty="0" smtClean="0"/>
              <a:t> </a:t>
            </a:r>
            <a:r>
              <a:rPr lang="ru-RU" dirty="0" err="1" smtClean="0"/>
              <a:t>патологічних</a:t>
            </a:r>
            <a:r>
              <a:rPr lang="ru-RU" dirty="0" smtClean="0"/>
              <a:t>. </a:t>
            </a:r>
            <a:r>
              <a:rPr lang="ru-RU" dirty="0" err="1" smtClean="0"/>
              <a:t>Характеризується</a:t>
            </a:r>
            <a:r>
              <a:rPr lang="ru-RU" dirty="0" smtClean="0"/>
              <a:t> </a:t>
            </a:r>
            <a:r>
              <a:rPr lang="ru-RU" dirty="0" err="1" smtClean="0"/>
              <a:t>зниженою</a:t>
            </a:r>
            <a:r>
              <a:rPr lang="ru-RU" dirty="0" smtClean="0"/>
              <a:t> </a:t>
            </a:r>
            <a:r>
              <a:rPr lang="ru-RU" dirty="0" err="1" smtClean="0"/>
              <a:t>научуваністю</a:t>
            </a:r>
            <a:r>
              <a:rPr lang="ru-RU" dirty="0" smtClean="0"/>
              <a:t> </a:t>
            </a:r>
            <a:r>
              <a:rPr lang="ru-RU" dirty="0" err="1" smtClean="0"/>
              <a:t>з</a:t>
            </a:r>
            <a:r>
              <a:rPr lang="ru-RU" dirty="0" smtClean="0"/>
              <a:t> </a:t>
            </a:r>
            <a:r>
              <a:rPr lang="ru-RU" dirty="0" err="1" smtClean="0"/>
              <a:t>огляду</a:t>
            </a:r>
            <a:r>
              <a:rPr lang="ru-RU" dirty="0" smtClean="0"/>
              <a:t> на </a:t>
            </a:r>
            <a:r>
              <a:rPr lang="ru-RU" dirty="0" err="1" smtClean="0"/>
              <a:t>низький</a:t>
            </a:r>
            <a:r>
              <a:rPr lang="ru-RU" dirty="0" smtClean="0"/>
              <a:t> </a:t>
            </a:r>
            <a:r>
              <a:rPr lang="ru-RU" dirty="0" err="1" smtClean="0"/>
              <a:t>рівень</a:t>
            </a:r>
            <a:r>
              <a:rPr lang="ru-RU" dirty="0" smtClean="0"/>
              <a:t> </a:t>
            </a:r>
            <a:r>
              <a:rPr lang="ru-RU" dirty="0" err="1" smtClean="0"/>
              <a:t>розумового</a:t>
            </a:r>
            <a:r>
              <a:rPr lang="ru-RU" dirty="0" smtClean="0"/>
              <a:t> </a:t>
            </a:r>
            <a:r>
              <a:rPr lang="ru-RU" dirty="0" err="1" smtClean="0"/>
              <a:t>розвитку</a:t>
            </a:r>
            <a:r>
              <a:rPr lang="ru-RU" dirty="0" smtClean="0"/>
              <a:t> </a:t>
            </a:r>
            <a:r>
              <a:rPr lang="ru-RU" dirty="0" err="1" smtClean="0"/>
              <a:t>і</a:t>
            </a:r>
            <a:r>
              <a:rPr lang="ru-RU" dirty="0" smtClean="0"/>
              <a:t> </a:t>
            </a:r>
            <a:r>
              <a:rPr lang="ru-RU" dirty="0" err="1" smtClean="0"/>
              <a:t>проявляється</a:t>
            </a:r>
            <a:r>
              <a:rPr lang="ru-RU" dirty="0" smtClean="0"/>
              <a:t> у </a:t>
            </a:r>
            <a:r>
              <a:rPr lang="ru-RU" dirty="0" err="1" smtClean="0"/>
              <a:t>труднощах</a:t>
            </a:r>
            <a:r>
              <a:rPr lang="ru-RU" dirty="0" smtClean="0"/>
              <a:t> </a:t>
            </a:r>
            <a:r>
              <a:rPr lang="ru-RU" dirty="0" err="1" smtClean="0"/>
              <a:t>засвоєння</a:t>
            </a:r>
            <a:r>
              <a:rPr lang="ru-RU" dirty="0" smtClean="0"/>
              <a:t> </a:t>
            </a:r>
            <a:r>
              <a:rPr lang="ru-RU" dirty="0" err="1" smtClean="0"/>
              <a:t>навчального</a:t>
            </a:r>
            <a:r>
              <a:rPr lang="ru-RU" dirty="0" smtClean="0"/>
              <a:t> </a:t>
            </a:r>
            <a:r>
              <a:rPr lang="ru-RU" dirty="0" err="1" smtClean="0"/>
              <a:t>матеріалу</a:t>
            </a:r>
            <a:r>
              <a:rPr lang="ru-RU" dirty="0" smtClean="0"/>
              <a:t>, </a:t>
            </a:r>
            <a:r>
              <a:rPr lang="ru-RU" dirty="0" err="1" smtClean="0"/>
              <a:t>відсутністю</a:t>
            </a:r>
            <a:r>
              <a:rPr lang="ru-RU" dirty="0" smtClean="0"/>
              <a:t> </a:t>
            </a:r>
            <a:r>
              <a:rPr lang="ru-RU" dirty="0" err="1" smtClean="0"/>
              <a:t>пізнавального</a:t>
            </a:r>
            <a:r>
              <a:rPr lang="ru-RU" dirty="0" smtClean="0"/>
              <a:t> </a:t>
            </a:r>
            <a:r>
              <a:rPr lang="ru-RU" dirty="0" err="1" smtClean="0"/>
              <a:t>інтересу</a:t>
            </a:r>
            <a:r>
              <a:rPr lang="ru-RU" dirty="0" smtClean="0"/>
              <a:t> та </a:t>
            </a:r>
            <a:r>
              <a:rPr lang="ru-RU" dirty="0" err="1" smtClean="0"/>
              <a:t>мотивації</a:t>
            </a:r>
            <a:r>
              <a:rPr lang="ru-RU" dirty="0" smtClean="0"/>
              <a:t> </a:t>
            </a:r>
            <a:r>
              <a:rPr lang="ru-RU" dirty="0" err="1" smtClean="0"/>
              <a:t>навчання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866</TotalTime>
  <Words>3368</Words>
  <Application>Microsoft Office PowerPoint</Application>
  <PresentationFormat>Экран (4:3)</PresentationFormat>
  <Paragraphs>352</Paragraphs>
  <Slides>51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Аспект</vt:lpstr>
      <vt:lpstr>ПСИХОЛОГО-ПЕДАГОГІЧНИЙ СУПРОВІД ДІТЕЙ З ОСОБЛИВИМИ ОСВІТНІМИ ПОТРЕБАМИ</vt:lpstr>
      <vt:lpstr>Виокремлюють такі категорії дітей з: </vt:lpstr>
      <vt:lpstr>Мовленнєві порушення </vt:lpstr>
      <vt:lpstr>Презентация PowerPoint</vt:lpstr>
      <vt:lpstr>Презентация PowerPoint</vt:lpstr>
      <vt:lpstr>Презентация PowerPoint</vt:lpstr>
      <vt:lpstr>Презентация PowerPoint</vt:lpstr>
      <vt:lpstr>Поради педагогу</vt:lpstr>
      <vt:lpstr>Діти із ЗПР</vt:lpstr>
      <vt:lpstr>Презентация PowerPoint</vt:lpstr>
      <vt:lpstr>Презентация PowerPoint</vt:lpstr>
      <vt:lpstr>Презентация PowerPoint</vt:lpstr>
      <vt:lpstr>Презентация PowerPoint</vt:lpstr>
      <vt:lpstr>Поради педагогу</vt:lpstr>
      <vt:lpstr>Діти з порушеннями інтелекту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Діти із стійкими порушеннями шкільних навичок</vt:lpstr>
      <vt:lpstr>Презентация PowerPoint</vt:lpstr>
      <vt:lpstr>Презентация PowerPoint</vt:lpstr>
      <vt:lpstr>Діти із порушенням зору</vt:lpstr>
      <vt:lpstr>Презентация PowerPoint</vt:lpstr>
      <vt:lpstr>Презентация PowerPoint</vt:lpstr>
      <vt:lpstr>Поради педагогу</vt:lpstr>
      <vt:lpstr>Діти  із порушенням слуху</vt:lpstr>
      <vt:lpstr>Презентация PowerPoint</vt:lpstr>
      <vt:lpstr>Презентация PowerPoint</vt:lpstr>
      <vt:lpstr>Презентация PowerPoint</vt:lpstr>
      <vt:lpstr>Поради педагогу</vt:lpstr>
      <vt:lpstr>Діти із порушенням ОРА</vt:lpstr>
      <vt:lpstr>Презентация PowerPoint</vt:lpstr>
      <vt:lpstr>Презентация PowerPoint</vt:lpstr>
      <vt:lpstr>Презентация PowerPoint</vt:lpstr>
      <vt:lpstr>Поради педагогу</vt:lpstr>
      <vt:lpstr>Діти із гіперактивністю та дефіцитом уваги</vt:lpstr>
      <vt:lpstr>Презентация PowerPoint</vt:lpstr>
      <vt:lpstr>Презентация PowerPoint</vt:lpstr>
      <vt:lpstr>Поради педагогу</vt:lpstr>
      <vt:lpstr>Діти з раннім дитячим аутизмом (неконтактні діти)</vt:lpstr>
      <vt:lpstr>Презентация PowerPoint</vt:lpstr>
      <vt:lpstr>Презентация PowerPoint</vt:lpstr>
      <vt:lpstr>Презентация PowerPoint</vt:lpstr>
      <vt:lpstr>Поради педагогу</vt:lpstr>
      <vt:lpstr>Психічний інфантилізм</vt:lpstr>
      <vt:lpstr>Діти з ММД</vt:lpstr>
      <vt:lpstr>Гіпердинамічний синдром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ДІТИ З ОСОБЛИВИМИ ОСВІТНІМИ ПОТРЕБМИ</dc:title>
  <dc:creator>LJUBCHIK</dc:creator>
  <cp:lastModifiedBy>DIMASSO</cp:lastModifiedBy>
  <cp:revision>46</cp:revision>
  <dcterms:created xsi:type="dcterms:W3CDTF">2016-11-14T20:22:56Z</dcterms:created>
  <dcterms:modified xsi:type="dcterms:W3CDTF">2018-04-11T18:28:28Z</dcterms:modified>
</cp:coreProperties>
</file>