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64" r:id="rId3"/>
    <p:sldId id="257" r:id="rId4"/>
    <p:sldId id="260" r:id="rId5"/>
    <p:sldId id="261" r:id="rId6"/>
    <p:sldId id="262" r:id="rId7"/>
    <p:sldId id="263" r:id="rId8"/>
  </p:sldIdLst>
  <p:sldSz cx="9144000" cy="6858000" type="screen4x3"/>
  <p:notesSz cx="6797675" cy="987425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F78E0BB-DD41-4D4E-8455-39DF849498C6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B130C1A-089C-4638-A0CD-8FA793B9222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933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E0BB-DD41-4D4E-8455-39DF849498C6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B130C1A-089C-4638-A0CD-8FA793B9222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990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E0BB-DD41-4D4E-8455-39DF849498C6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B130C1A-089C-4638-A0CD-8FA793B9222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2437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E0BB-DD41-4D4E-8455-39DF849498C6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B130C1A-089C-4638-A0CD-8FA793B9222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5908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E0BB-DD41-4D4E-8455-39DF849498C6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B130C1A-089C-4638-A0CD-8FA793B9222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6418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E0BB-DD41-4D4E-8455-39DF849498C6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B130C1A-089C-4638-A0CD-8FA793B9222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7709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E0BB-DD41-4D4E-8455-39DF849498C6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B130C1A-089C-4638-A0CD-8FA793B9222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7603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4F78E0BB-DD41-4D4E-8455-39DF849498C6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B130C1A-089C-4638-A0CD-8FA793B9222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541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E0BB-DD41-4D4E-8455-39DF849498C6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B130C1A-089C-4638-A0CD-8FA793B9222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823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E0BB-DD41-4D4E-8455-39DF849498C6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B130C1A-089C-4638-A0CD-8FA793B9222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357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E0BB-DD41-4D4E-8455-39DF849498C6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B130C1A-089C-4638-A0CD-8FA793B9222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435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E0BB-DD41-4D4E-8455-39DF849498C6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B130C1A-089C-4638-A0CD-8FA793B9222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309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E0BB-DD41-4D4E-8455-39DF849498C6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B130C1A-089C-4638-A0CD-8FA793B9222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069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E0BB-DD41-4D4E-8455-39DF849498C6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B130C1A-089C-4638-A0CD-8FA793B9222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045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E0BB-DD41-4D4E-8455-39DF849498C6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B130C1A-089C-4638-A0CD-8FA793B9222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976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E0BB-DD41-4D4E-8455-39DF849498C6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B130C1A-089C-4638-A0CD-8FA793B9222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688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E0BB-DD41-4D4E-8455-39DF849498C6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B130C1A-089C-4638-A0CD-8FA793B9222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87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4F78E0BB-DD41-4D4E-8455-39DF849498C6}" type="datetimeFigureOut">
              <a:rPr lang="uk-UA" smtClean="0"/>
              <a:t>12.06.2018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3B130C1A-089C-4638-A0CD-8FA793B9222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82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3140968"/>
            <a:ext cx="6633302" cy="2596078"/>
          </a:xfrm>
        </p:spPr>
        <p:txBody>
          <a:bodyPr>
            <a:normAutofit fontScale="90000"/>
          </a:bodyPr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підсумки проведення</a:t>
            </a:r>
            <a:b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І (міського) туру </a:t>
            </a:r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/>
              <a:t>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4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Всеукраїнського </a:t>
            </a:r>
            <a:r>
              <a:rPr lang="uk-UA" sz="4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конкурсу</a:t>
            </a:r>
            <a:br>
              <a:rPr lang="uk-UA" sz="4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«Учитель року – </a:t>
            </a:r>
            <a:r>
              <a:rPr lang="uk-UA" sz="4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uk-UA" sz="4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uk-UA" sz="4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uk-UA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        </a:t>
            </a:r>
            <a:r>
              <a:rPr lang="uk-UA" sz="27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Башкатова</a:t>
            </a:r>
            <a:r>
              <a:rPr lang="uk-UA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Л.М.</a:t>
            </a:r>
            <a:endParaRPr lang="uk-UA" sz="27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99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 учасників І(міського) туру конкурсу «Учитель року – 2018»</a:t>
            </a:r>
            <a:endParaRPr lang="uk-UA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002120"/>
              </p:ext>
            </p:extLst>
          </p:nvPr>
        </p:nvGraphicFramePr>
        <p:xfrm>
          <a:off x="683568" y="2132856"/>
          <a:ext cx="7747000" cy="430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500"/>
                <a:gridCol w="3873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  <a:endParaRPr lang="uk-UA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учасника</a:t>
                      </a:r>
                      <a:endParaRPr lang="uk-UA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спеціаліст</a:t>
                      </a:r>
                      <a:endParaRPr lang="uk-UA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uk-UA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учасники</a:t>
                      </a:r>
                      <a:endParaRPr lang="uk-UA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спеціаліст ІІ категорії</a:t>
                      </a:r>
                      <a:endParaRPr lang="uk-UA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uk-UA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учасників</a:t>
                      </a:r>
                      <a:endParaRPr lang="uk-UA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спеціаліст І категорії</a:t>
                      </a:r>
                      <a:endParaRPr lang="uk-UA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uk-UA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учасників</a:t>
                      </a:r>
                      <a:endParaRPr lang="uk-UA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спеціаліст вищої категорії</a:t>
                      </a:r>
                      <a:endParaRPr lang="uk-UA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uk-UA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учасників</a:t>
                      </a:r>
                      <a:endParaRPr lang="uk-UA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«старший учитель»</a:t>
                      </a:r>
                      <a:endParaRPr lang="uk-UA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8</a:t>
                      </a:r>
                      <a:r>
                        <a:rPr lang="uk-UA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учасників</a:t>
                      </a:r>
                      <a:endParaRPr lang="uk-UA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«учитель-методист»</a:t>
                      </a:r>
                      <a:endParaRPr lang="uk-UA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3</a:t>
                      </a:r>
                      <a:r>
                        <a:rPr lang="uk-UA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учасників </a:t>
                      </a:r>
                      <a:endParaRPr lang="uk-UA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Педагогічний стаж</a:t>
                      </a:r>
                      <a:endParaRPr lang="uk-UA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5- 10 років</a:t>
                      </a:r>
                      <a:endParaRPr lang="uk-UA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uk-UA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учасників</a:t>
                      </a:r>
                      <a:endParaRPr lang="uk-UA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10-20 років</a:t>
                      </a:r>
                      <a:endParaRPr lang="uk-UA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uk-UA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учасників</a:t>
                      </a:r>
                      <a:endParaRPr lang="uk-UA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більше 20 років</a:t>
                      </a:r>
                      <a:endParaRPr lang="uk-UA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uk-UA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учасники</a:t>
                      </a:r>
                      <a:endParaRPr lang="uk-UA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89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56263" cy="1944216"/>
          </a:xfrm>
        </p:spPr>
        <p:txBody>
          <a:bodyPr>
            <a:noAutofit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Учасники  відбіркового туру </a:t>
            </a:r>
            <a:b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780319"/>
              </p:ext>
            </p:extLst>
          </p:nvPr>
        </p:nvGraphicFramePr>
        <p:xfrm>
          <a:off x="971600" y="2132856"/>
          <a:ext cx="7302956" cy="42037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3493860"/>
                <a:gridCol w="3809096"/>
              </a:tblGrid>
              <a:tr h="402045">
                <a:tc>
                  <a:txBody>
                    <a:bodyPr/>
                    <a:lstStyle/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uk-UA" sz="16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 розташування закладів освіти</a:t>
                      </a:r>
                      <a:endParaRPr lang="uk-UA" sz="16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uk-UA" sz="16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Заклади освіти</a:t>
                      </a:r>
                      <a:endParaRPr lang="uk-UA" sz="16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Амур-Нижньодніпровський район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55, 131, 134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2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Шевченківський</a:t>
                      </a:r>
                      <a:r>
                        <a:rPr lang="uk-UA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 80-2, 49, 112-2                                                  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2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Соборний</a:t>
                      </a:r>
                      <a:r>
                        <a:rPr lang="uk-UA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28, 66,</a:t>
                      </a:r>
                      <a:r>
                        <a:rPr lang="uk-UA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73-2, 130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2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Індустріальний район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Гімназія 3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2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Центральний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22, 75, 144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2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Чечелівський</a:t>
                      </a:r>
                      <a:r>
                        <a:rPr lang="uk-UA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6-2, 46, 101                                        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2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Новокодацький</a:t>
                      </a:r>
                      <a:r>
                        <a:rPr lang="uk-UA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 36, 50,59-2, 85,</a:t>
                      </a:r>
                      <a:r>
                        <a:rPr lang="uk-UA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 97, 106-2, 132, 141-4,  143, гімназія 1                                               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2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Самарський район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</a:t>
                      </a:r>
                      <a:r>
                        <a:rPr lang="uk-UA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136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6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Всього</a:t>
                      </a:r>
                      <a:endParaRPr lang="uk-UA" sz="16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42 вчителя з</a:t>
                      </a:r>
                      <a:r>
                        <a:rPr lang="uk-UA" sz="1600" baseline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 32 закладів освіти</a:t>
                      </a:r>
                      <a:endParaRPr lang="uk-UA" sz="16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48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612247" cy="1152128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Заклади  освіти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вчителі яких</a:t>
            </a:r>
            <a:b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стають призерами міського конкурсу  </a:t>
            </a:r>
            <a:b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протягом останніх 5 років</a:t>
            </a:r>
            <a:endParaRPr lang="uk-UA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Місце для вмісту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621193"/>
              </p:ext>
            </p:extLst>
          </p:nvPr>
        </p:nvGraphicFramePr>
        <p:xfrm>
          <a:off x="971600" y="1988840"/>
          <a:ext cx="7200800" cy="42122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3453519"/>
                <a:gridCol w="3747281"/>
              </a:tblGrid>
              <a:tr h="358441">
                <a:tc>
                  <a:txBody>
                    <a:bodyPr/>
                    <a:lstStyle/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uk-UA" sz="1600" i="1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 розташування закладів освіти</a:t>
                      </a:r>
                      <a:endParaRPr lang="uk-UA" sz="1600" i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uk-UA" sz="1600" i="1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Заклади освіти </a:t>
                      </a:r>
                      <a:endParaRPr lang="uk-UA" sz="1600" i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556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Амур-Нижньодніпровський район</a:t>
                      </a:r>
                      <a:endParaRPr lang="uk-UA" sz="16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42, 55,57,  86, 115,  ФЕЛ </a:t>
                      </a:r>
                      <a:endParaRPr lang="uk-UA" sz="16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556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Шевченківський</a:t>
                      </a:r>
                      <a:r>
                        <a:rPr lang="uk-UA" sz="16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uk-UA" sz="16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19, 21, 61</a:t>
                      </a:r>
                      <a:r>
                        <a:rPr lang="uk-UA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99, 126, 137</a:t>
                      </a:r>
                      <a:endParaRPr lang="uk-UA" sz="16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556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Соборний</a:t>
                      </a:r>
                      <a:r>
                        <a:rPr lang="uk-UA" sz="16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uk-UA" sz="16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23, </a:t>
                      </a:r>
                      <a:r>
                        <a:rPr lang="uk-UA" sz="16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28, 66, 67</a:t>
                      </a:r>
                      <a:r>
                        <a:rPr lang="uk-UA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71, 76, 79, 100</a:t>
                      </a:r>
                      <a:endParaRPr lang="uk-UA" sz="16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556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Індустріальний район</a:t>
                      </a:r>
                      <a:endParaRPr lang="uk-UA" sz="16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7,63, 69,  </a:t>
                      </a:r>
                      <a:r>
                        <a:rPr lang="uk-UA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139, </a:t>
                      </a:r>
                      <a:r>
                        <a:rPr lang="uk-UA" sz="16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41, 135, Гімназія №3</a:t>
                      </a:r>
                      <a:endParaRPr lang="uk-UA" sz="16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556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Центральний</a:t>
                      </a:r>
                      <a:r>
                        <a:rPr lang="uk-UA" sz="16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uk-UA" sz="16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 </a:t>
                      </a:r>
                      <a:r>
                        <a:rPr lang="uk-UA" sz="16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9, 16, 22</a:t>
                      </a:r>
                      <a:r>
                        <a:rPr lang="uk-UA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148,</a:t>
                      </a:r>
                      <a:r>
                        <a:rPr lang="uk-UA" sz="16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144</a:t>
                      </a:r>
                      <a:endParaRPr lang="uk-UA" sz="16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556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Чечелівський</a:t>
                      </a:r>
                      <a:r>
                        <a:rPr lang="uk-UA" sz="16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uk-UA" sz="16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6, 15, 62,  31,  101</a:t>
                      </a:r>
                      <a:endParaRPr lang="uk-UA" sz="16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556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Новокодацький</a:t>
                      </a:r>
                      <a:r>
                        <a:rPr lang="uk-UA" sz="16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uk-UA" sz="16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54, 59, 74, 84</a:t>
                      </a:r>
                      <a:r>
                        <a:rPr lang="uk-UA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91,97, 143</a:t>
                      </a:r>
                      <a:endParaRPr lang="uk-UA" sz="16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556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Самарський район</a:t>
                      </a:r>
                      <a:endParaRPr lang="uk-UA" sz="16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39,109,  </a:t>
                      </a:r>
                      <a:r>
                        <a:rPr lang="uk-UA" sz="16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129, 87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69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476672"/>
            <a:ext cx="7756263" cy="1147734"/>
          </a:xfrm>
        </p:spPr>
        <p:txBody>
          <a:bodyPr>
            <a:noAutofit/>
          </a:bodyPr>
          <a:lstStyle/>
          <a:p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Заклади освіти, вчителі яких не беруть участі у міському конкурсі протягом останніх 5 років</a:t>
            </a:r>
            <a:endParaRPr lang="uk-UA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Місце для вмісту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194520"/>
              </p:ext>
            </p:extLst>
          </p:nvPr>
        </p:nvGraphicFramePr>
        <p:xfrm>
          <a:off x="611560" y="2132856"/>
          <a:ext cx="7560840" cy="41240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3626195"/>
                <a:gridCol w="3934645"/>
              </a:tblGrid>
              <a:tr h="396044">
                <a:tc>
                  <a:txBody>
                    <a:bodyPr/>
                    <a:lstStyle/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uk-UA" sz="16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 розташування закладів освіти</a:t>
                      </a:r>
                      <a:endParaRPr lang="uk-UA" sz="16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uk-UA" sz="16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Заклади освіти </a:t>
                      </a:r>
                      <a:endParaRPr lang="uk-UA" sz="16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Амур-Нижньодніпровський район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0320"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8, 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18, 64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Шевченківський</a:t>
                      </a:r>
                      <a:r>
                        <a:rPr lang="uk-UA" sz="16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uk-UA" sz="1600" dirty="0" smtClean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0320"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25, 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33, 53,  119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Соборний</a:t>
                      </a:r>
                      <a:r>
                        <a:rPr lang="uk-UA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0320" algn="ctr"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ЛІТ, УАЛ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Індустріальний район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0320"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17, 29, 45, 113, 147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Центральний</a:t>
                      </a:r>
                      <a:r>
                        <a:rPr lang="uk-UA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0320" algn="ctr"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2, 58, ХЕЛ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Чечелівський</a:t>
                      </a:r>
                      <a:r>
                        <a:rPr lang="uk-UA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0320" algn="ctr"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12, 30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65, 102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Новокодацький</a:t>
                      </a:r>
                      <a:r>
                        <a:rPr lang="uk-UA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0320" algn="ctr"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72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88, 92, 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94, 104,103, 105, 124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Самарський район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0320"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70, 108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109, 110, 122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0320" algn="ctr">
                        <a:spcAft>
                          <a:spcPts val="0"/>
                        </a:spcAft>
                      </a:pP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36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572" y="65471"/>
            <a:ext cx="7488832" cy="1628800"/>
          </a:xfrm>
        </p:spPr>
        <p:txBody>
          <a:bodyPr>
            <a:noAutofit/>
          </a:bodyPr>
          <a:lstStyle/>
          <a:p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Переможці І( міського), ІІ (обласного) туру конкурсів «Учитель року – 2018»</a:t>
            </a:r>
            <a:endParaRPr lang="uk-UA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Місце для вмісту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94254"/>
              </p:ext>
            </p:extLst>
          </p:nvPr>
        </p:nvGraphicFramePr>
        <p:xfrm>
          <a:off x="179512" y="1628800"/>
          <a:ext cx="8568952" cy="49826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2419468"/>
                <a:gridCol w="4105514"/>
                <a:gridCol w="2043970"/>
              </a:tblGrid>
              <a:tr h="360040">
                <a:tc>
                  <a:txBody>
                    <a:bodyPr/>
                    <a:lstStyle/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uk-UA" sz="18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номінація</a:t>
                      </a:r>
                      <a:endParaRPr lang="uk-UA" sz="18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uk-UA" sz="1800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Переможці ( І місце)</a:t>
                      </a:r>
                    </a:p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uk-UA" sz="1800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 І (міському) турі</a:t>
                      </a:r>
                      <a:endParaRPr lang="uk-UA" sz="18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uk-UA" sz="18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Місце у </a:t>
                      </a:r>
                    </a:p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uk-UA" sz="18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ІІ( обласному) турі</a:t>
                      </a:r>
                      <a:endParaRPr lang="uk-UA" sz="18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535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Українська мова та література 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0320" algn="ctr">
                        <a:spcAft>
                          <a:spcPts val="0"/>
                        </a:spcAft>
                      </a:pPr>
                      <a:r>
                        <a:rPr lang="uk-UA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НВК №106</a:t>
                      </a:r>
                    </a:p>
                    <a:p>
                      <a:pPr indent="20320" algn="ctr">
                        <a:spcAft>
                          <a:spcPts val="0"/>
                        </a:spcAft>
                      </a:pPr>
                      <a:r>
                        <a:rPr lang="uk-UA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1" i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Хоменок</a:t>
                      </a:r>
                      <a:r>
                        <a:rPr lang="uk-UA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Наталія Олександрівна</a:t>
                      </a:r>
                    </a:p>
                    <a:p>
                      <a:pPr indent="20320" algn="ctr">
                        <a:spcAft>
                          <a:spcPts val="0"/>
                        </a:spcAft>
                      </a:pPr>
                      <a:endParaRPr lang="uk-UA" sz="20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0320" algn="ctr">
                        <a:spcAft>
                          <a:spcPts val="0"/>
                        </a:spcAft>
                      </a:pPr>
                      <a:endParaRPr lang="uk-UA" sz="2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221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Німецька мова </a:t>
                      </a:r>
                      <a:endParaRPr lang="uk-UA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032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ССЗШ № 22</a:t>
                      </a:r>
                    </a:p>
                    <a:p>
                      <a:pPr marL="0" marR="0" lvl="0" indent="2032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Ломако Олена Миколаївна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032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ІІІ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221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Фізика 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0320" algn="ctr">
                        <a:spcAft>
                          <a:spcPts val="0"/>
                        </a:spcAft>
                      </a:pPr>
                      <a:r>
                        <a:rPr lang="uk-UA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СЗШ №19</a:t>
                      </a:r>
                    </a:p>
                    <a:p>
                      <a:pPr indent="20320" algn="ctr">
                        <a:spcAft>
                          <a:spcPts val="0"/>
                        </a:spcAft>
                      </a:pPr>
                      <a:r>
                        <a:rPr lang="uk-UA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1" i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Сидоренков</a:t>
                      </a:r>
                      <a:r>
                        <a:rPr lang="uk-UA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Євгеній Єгорович</a:t>
                      </a:r>
                    </a:p>
                    <a:p>
                      <a:pPr indent="20320" algn="ctr">
                        <a:spcAft>
                          <a:spcPts val="0"/>
                        </a:spcAft>
                      </a:pPr>
                      <a:endParaRPr lang="uk-UA" sz="2000" b="1" i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0320" algn="ctr">
                        <a:spcAft>
                          <a:spcPts val="0"/>
                        </a:spcAft>
                      </a:pPr>
                      <a:r>
                        <a:rPr lang="uk-UA" sz="20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ІІ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221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Фізична</a:t>
                      </a:r>
                      <a:r>
                        <a:rPr lang="uk-UA" sz="2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культура </a:t>
                      </a:r>
                      <a:endParaRPr lang="uk-UA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НВО №28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Федоренко </a:t>
                      </a:r>
                      <a:r>
                        <a:rPr lang="uk-UA" sz="20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Євген </a:t>
                      </a:r>
                      <a:r>
                        <a:rPr lang="uk-UA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Олександрович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ССЗШ №141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i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Четверікова</a:t>
                      </a:r>
                      <a:r>
                        <a:rPr lang="uk-UA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Анна Олександрівна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20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ІІІ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лауреат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32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1440160"/>
          </a:xfrm>
        </p:spPr>
        <p:txBody>
          <a:bodyPr>
            <a:noAutofit/>
          </a:bodyPr>
          <a:lstStyle/>
          <a:p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Заклади освіти, де є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призери І(міського) туру конкурсу «Учитель року – 2018» </a:t>
            </a:r>
          </a:p>
        </p:txBody>
      </p:sp>
      <p:graphicFrame>
        <p:nvGraphicFramePr>
          <p:cNvPr id="5" name="Місце для вмісту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026752"/>
              </p:ext>
            </p:extLst>
          </p:nvPr>
        </p:nvGraphicFramePr>
        <p:xfrm>
          <a:off x="611560" y="1988838"/>
          <a:ext cx="7344816" cy="41204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3147778"/>
                <a:gridCol w="4197038"/>
              </a:tblGrid>
              <a:tr h="256029">
                <a:tc>
                  <a:txBody>
                    <a:bodyPr/>
                    <a:lstStyle/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uk-UA" sz="16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номінація</a:t>
                      </a:r>
                      <a:endParaRPr lang="uk-UA" sz="16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uk-UA" sz="16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Заклад</a:t>
                      </a:r>
                      <a:r>
                        <a:rPr lang="uk-UA" sz="1600" i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освіти </a:t>
                      </a:r>
                      <a:endParaRPr lang="uk-UA" sz="16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881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Українська мова та література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0320" algn="ctr">
                        <a:spcAft>
                          <a:spcPts val="0"/>
                        </a:spcAft>
                      </a:pPr>
                      <a:r>
                        <a:rPr kumimoji="0" lang="uk-UA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СЗШ №112, НВК №4, 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00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Німецька мова 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0320" algn="ctr"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СЗШ №143, НВК №131</a:t>
                      </a:r>
                      <a:endParaRPr lang="uk-UA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881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800" b="1" i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Фізика</a:t>
                      </a:r>
                      <a:r>
                        <a:rPr lang="uk-UA" sz="2800" b="1" i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uk-UA" sz="28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СЗШ №6, СЗШ №80, НВО №136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881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800" b="1" i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Фізична</a:t>
                      </a:r>
                      <a:r>
                        <a:rPr lang="uk-UA" sz="2800" b="1" i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культура </a:t>
                      </a:r>
                      <a:endParaRPr lang="uk-UA" sz="28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032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СЗШ №112, СЗШ № 134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72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Зал засідань">
  <a:themeElements>
    <a:clrScheme name="Зал засідань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Зал засідань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Зал засідань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266</TotalTime>
  <Words>512</Words>
  <Application>Microsoft Office PowerPoint</Application>
  <PresentationFormat>Екран (4:3)</PresentationFormat>
  <Paragraphs>121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Зал засідань</vt:lpstr>
      <vt:lpstr>Про підсумки проведення       І (міського) туру    Всеукраїнського конкурсу «Учитель року – 2018»               Методист         Башкатова Л.М.</vt:lpstr>
      <vt:lpstr>Склад учасників І(міського) туру конкурсу «Учитель року – 2018»</vt:lpstr>
      <vt:lpstr>                Учасники  відбіркового туру  </vt:lpstr>
      <vt:lpstr>                     Заклади  освіти,  вчителі яких                     стають призерами міського конкурсу                             протягом останніх 5 років</vt:lpstr>
      <vt:lpstr> Заклади освіти, вчителі яких не беруть участі у міському конкурсі протягом останніх 5 років</vt:lpstr>
      <vt:lpstr>Переможці І( міського), ІІ (обласного) туру конкурсів «Учитель року – 2018»</vt:lpstr>
      <vt:lpstr>Заклади освіти, де є призери І(міського) туру конкурсу «Учитель року – 2018»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підсумки проведення І етапу  Всеукраїнського конкурсу «Учитель року – 2013»</dc:title>
  <dc:creator>user</dc:creator>
  <cp:lastModifiedBy>User</cp:lastModifiedBy>
  <cp:revision>36</cp:revision>
  <cp:lastPrinted>2018-06-12T12:35:01Z</cp:lastPrinted>
  <dcterms:created xsi:type="dcterms:W3CDTF">2013-01-22T08:35:32Z</dcterms:created>
  <dcterms:modified xsi:type="dcterms:W3CDTF">2018-06-12T13:59:23Z</dcterms:modified>
</cp:coreProperties>
</file>